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5.xml" ContentType="application/vnd.openxmlformats-officedocument.presentationml.tags+xml"/>
  <Override PartName="/ppt/notesSlides/notesSlide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4.xml" ContentType="application/vnd.openxmlformats-officedocument.presentationml.notesSlide+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6.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8.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9.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5.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0.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31.xml" ContentType="application/vnd.openxmlformats-officedocument.presentationml.notesSlide+xml"/>
  <Override PartName="/ppt/tags/tag160.xml" ContentType="application/vnd.openxmlformats-officedocument.presentationml.tags+xml"/>
  <Override PartName="/ppt/notesSlides/notesSlide32.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3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3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3"/>
  </p:notesMasterIdLst>
  <p:sldIdLst>
    <p:sldId id="256" r:id="rId2"/>
    <p:sldId id="584" r:id="rId3"/>
    <p:sldId id="586" r:id="rId4"/>
    <p:sldId id="1851" r:id="rId5"/>
    <p:sldId id="1852" r:id="rId6"/>
    <p:sldId id="1853" r:id="rId7"/>
    <p:sldId id="1854" r:id="rId8"/>
    <p:sldId id="1855" r:id="rId9"/>
    <p:sldId id="1856" r:id="rId10"/>
    <p:sldId id="1857" r:id="rId11"/>
    <p:sldId id="1858" r:id="rId12"/>
    <p:sldId id="596" r:id="rId13"/>
    <p:sldId id="1859" r:id="rId14"/>
    <p:sldId id="1860" r:id="rId15"/>
    <p:sldId id="600" r:id="rId16"/>
    <p:sldId id="1862" r:id="rId17"/>
    <p:sldId id="1863" r:id="rId18"/>
    <p:sldId id="603" r:id="rId19"/>
    <p:sldId id="604" r:id="rId20"/>
    <p:sldId id="605" r:id="rId21"/>
    <p:sldId id="606" r:id="rId22"/>
    <p:sldId id="607" r:id="rId23"/>
    <p:sldId id="608" r:id="rId24"/>
    <p:sldId id="609" r:id="rId25"/>
    <p:sldId id="610" r:id="rId26"/>
    <p:sldId id="611" r:id="rId27"/>
    <p:sldId id="612" r:id="rId28"/>
    <p:sldId id="613" r:id="rId29"/>
    <p:sldId id="614" r:id="rId30"/>
    <p:sldId id="615" r:id="rId31"/>
    <p:sldId id="616" r:id="rId32"/>
    <p:sldId id="617" r:id="rId33"/>
    <p:sldId id="618" r:id="rId34"/>
    <p:sldId id="619" r:id="rId35"/>
    <p:sldId id="620" r:id="rId36"/>
    <p:sldId id="621" r:id="rId37"/>
    <p:sldId id="622" r:id="rId38"/>
    <p:sldId id="630" r:id="rId39"/>
    <p:sldId id="624" r:id="rId40"/>
    <p:sldId id="633" r:id="rId41"/>
    <p:sldId id="634" r:id="rId42"/>
    <p:sldId id="632" r:id="rId43"/>
    <p:sldId id="635" r:id="rId44"/>
    <p:sldId id="636" r:id="rId45"/>
    <p:sldId id="1864" r:id="rId46"/>
    <p:sldId id="1865" r:id="rId47"/>
    <p:sldId id="1866" r:id="rId48"/>
    <p:sldId id="640" r:id="rId49"/>
    <p:sldId id="641" r:id="rId50"/>
    <p:sldId id="642" r:id="rId51"/>
    <p:sldId id="643" r:id="rId52"/>
    <p:sldId id="644" r:id="rId53"/>
    <p:sldId id="645" r:id="rId54"/>
    <p:sldId id="646" r:id="rId55"/>
    <p:sldId id="647" r:id="rId56"/>
    <p:sldId id="648" r:id="rId57"/>
    <p:sldId id="649" r:id="rId58"/>
    <p:sldId id="650" r:id="rId59"/>
    <p:sldId id="651" r:id="rId60"/>
    <p:sldId id="652" r:id="rId61"/>
    <p:sldId id="653" r:id="rId62"/>
    <p:sldId id="654" r:id="rId63"/>
    <p:sldId id="1867" r:id="rId64"/>
    <p:sldId id="1850" r:id="rId65"/>
    <p:sldId id="1824" r:id="rId66"/>
    <p:sldId id="257" r:id="rId67"/>
    <p:sldId id="1845" r:id="rId68"/>
    <p:sldId id="1846" r:id="rId69"/>
    <p:sldId id="1826" r:id="rId70"/>
    <p:sldId id="1827" r:id="rId71"/>
    <p:sldId id="1828" r:id="rId72"/>
    <p:sldId id="1848" r:id="rId73"/>
    <p:sldId id="1847" r:id="rId74"/>
    <p:sldId id="637" r:id="rId75"/>
    <p:sldId id="638" r:id="rId76"/>
    <p:sldId id="639" r:id="rId77"/>
    <p:sldId id="587" r:id="rId78"/>
    <p:sldId id="1849" r:id="rId79"/>
    <p:sldId id="588" r:id="rId80"/>
    <p:sldId id="589" r:id="rId81"/>
    <p:sldId id="590" r:id="rId82"/>
    <p:sldId id="591" r:id="rId83"/>
    <p:sldId id="592" r:id="rId84"/>
    <p:sldId id="593" r:id="rId85"/>
    <p:sldId id="594" r:id="rId86"/>
    <p:sldId id="595" r:id="rId87"/>
    <p:sldId id="597" r:id="rId88"/>
    <p:sldId id="598" r:id="rId89"/>
    <p:sldId id="599" r:id="rId90"/>
    <p:sldId id="601" r:id="rId91"/>
    <p:sldId id="602" r:id="rId92"/>
    <p:sldId id="655" r:id="rId93"/>
    <p:sldId id="1829" r:id="rId94"/>
    <p:sldId id="1830" r:id="rId95"/>
    <p:sldId id="1832" r:id="rId96"/>
    <p:sldId id="1841" r:id="rId97"/>
    <p:sldId id="1842" r:id="rId98"/>
    <p:sldId id="1843" r:id="rId99"/>
    <p:sldId id="1844" r:id="rId100"/>
    <p:sldId id="1839" r:id="rId101"/>
    <p:sldId id="184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D4B"/>
    <a:srgbClr val="2D7132"/>
    <a:srgbClr val="A88F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7619"/>
  </p:normalViewPr>
  <p:slideViewPr>
    <p:cSldViewPr snapToGrid="0" snapToObjects="1">
      <p:cViewPr varScale="1">
        <p:scale>
          <a:sx n="109" d="100"/>
          <a:sy n="109"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image" Target="../media/image110.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23</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47</a:t>
            </a:fld>
            <a:endParaRPr lang="en-US"/>
          </a:p>
        </p:txBody>
      </p:sp>
    </p:spTree>
    <p:extLst>
      <p:ext uri="{BB962C8B-B14F-4D97-AF65-F5344CB8AC3E}">
        <p14:creationId xmlns:p14="http://schemas.microsoft.com/office/powerpoint/2010/main" val="1230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48</a:t>
            </a:fld>
            <a:endParaRPr lang="en-US"/>
          </a:p>
        </p:txBody>
      </p:sp>
    </p:spTree>
    <p:extLst>
      <p:ext uri="{BB962C8B-B14F-4D97-AF65-F5344CB8AC3E}">
        <p14:creationId xmlns:p14="http://schemas.microsoft.com/office/powerpoint/2010/main" val="34316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perceptron in action.  </a:t>
            </a:r>
          </a:p>
          <a:p>
            <a:r>
              <a:rPr lang="en-US" dirty="0"/>
              <a:t>Initially we have the weight vector with this hyperplane as its decision boundary.</a:t>
            </a:r>
          </a:p>
          <a:p>
            <a:r>
              <a:rPr lang="en-US" dirty="0"/>
              <a:t>We have a negative point that we get wrong, so we shift the decision</a:t>
            </a:r>
            <a:r>
              <a:rPr lang="en-US" baseline="0" dirty="0"/>
              <a:t> boundary.  At first we do this way too much.</a:t>
            </a:r>
          </a:p>
          <a:p>
            <a:r>
              <a:rPr lang="en-US" baseline="0" dirty="0"/>
              <a:t>Next we get another example, which we get wrong.  We nudge again way too much (this has to do with learning rate, which we’ll get to later).</a:t>
            </a:r>
          </a:p>
          <a:p>
            <a:r>
              <a:rPr lang="en-US" baseline="0" dirty="0"/>
              <a:t>Eventually it lands here.</a:t>
            </a:r>
          </a:p>
          <a:p>
            <a:r>
              <a:rPr lang="en-US" baseline="0" dirty="0"/>
              <a:t>If your data is separable (there exists a hyperplane that separates your cases), then the perceptron will find a decision boundary that gets </a:t>
            </a:r>
            <a:r>
              <a:rPr lang="en-US" baseline="0" dirty="0" err="1"/>
              <a:t>everythign</a:t>
            </a:r>
            <a:r>
              <a:rPr lang="en-US" baseline="0" dirty="0"/>
              <a:t> right.</a:t>
            </a:r>
          </a:p>
          <a:p>
            <a:r>
              <a:rPr lang="en-US" baseline="0" dirty="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solve the problem.</a:t>
            </a:r>
          </a:p>
          <a:p>
            <a:r>
              <a:rPr lang="en-US" dirty="0"/>
              <a:t>We have</a:t>
            </a:r>
            <a:r>
              <a:rPr lang="en-US" baseline="0" dirty="0"/>
              <a:t> a mistake.  We predicted y, we should have predicted y*.  We need to find the Tau to see how much we should adjust the weights for the current </a:t>
            </a:r>
            <a:r>
              <a:rPr lang="en-US" baseline="0" dirty="0" err="1"/>
              <a:t>intput</a:t>
            </a:r>
            <a:r>
              <a:rPr lang="en-US" baseline="0" dirty="0"/>
              <a:t> item.</a:t>
            </a:r>
          </a:p>
          <a:p>
            <a:endParaRPr lang="en-US" baseline="0" dirty="0"/>
          </a:p>
          <a:p>
            <a:r>
              <a:rPr lang="en-US" baseline="0" dirty="0"/>
              <a:t>So here’s the decision problem.  (two equations from previous slide).  The problem doesn’t say that it has to be the same as the thing on the left.</a:t>
            </a:r>
          </a:p>
          <a:p>
            <a:endParaRPr lang="en-US" baseline="0" dirty="0"/>
          </a:p>
          <a:p>
            <a:r>
              <a:rPr lang="en-US" baseline="0" dirty="0"/>
              <a:t>If all the thing we care about is y and y*, then only the weight vectors for those two will change.  So we don’t have to pay attention to weights for all the other classes.</a:t>
            </a:r>
          </a:p>
          <a:p>
            <a:r>
              <a:rPr lang="en-US" baseline="0" dirty="0"/>
              <a:t>The minimal way to change them is by adding some scaled version of f(x).  Anything else that you add, is going to make the change bigger without affecting these decisions.</a:t>
            </a:r>
          </a:p>
          <a:p>
            <a:endParaRPr lang="en-US" baseline="0" dirty="0"/>
          </a:p>
          <a:p>
            <a:r>
              <a:rPr lang="en-US" baseline="0" dirty="0"/>
              <a:t>Therefore we get this new optimization problem.  Min Tau.</a:t>
            </a:r>
          </a:p>
          <a:p>
            <a:r>
              <a:rPr lang="en-US" baseline="0" dirty="0"/>
              <a:t>If we just minimized Tau, it would be Tau = 0.  We need the same constraint as before.</a:t>
            </a:r>
          </a:p>
          <a:p>
            <a:r>
              <a:rPr lang="en-US" baseline="0" dirty="0"/>
              <a:t>That’s a linear constraint in tau.  So Tau has to be bigger than something.  We get the value of Tau where the  value of the second item holds true with </a:t>
            </a:r>
            <a:r>
              <a:rPr lang="en-US" baseline="0" dirty="0" err="1"/>
              <a:t>equlity</a:t>
            </a:r>
            <a:r>
              <a:rPr lang="en-US" baseline="0" dirty="0"/>
              <a:t>.</a:t>
            </a:r>
          </a:p>
          <a:p>
            <a:endParaRPr lang="en-US" baseline="0" dirty="0"/>
          </a:p>
          <a:p>
            <a:r>
              <a:rPr lang="en-US" baseline="0" dirty="0"/>
              <a:t>That’s our closed form calculation.  Here.(3</a:t>
            </a:r>
            <a:r>
              <a:rPr lang="en-US" baseline="30000" dirty="0"/>
              <a:t>rd</a:t>
            </a:r>
            <a:r>
              <a:rPr lang="en-US" baseline="0" dirty="0"/>
              <a:t> part).  Plugging in the updates from the box in the upper </a:t>
            </a:r>
            <a:r>
              <a:rPr lang="en-US" baseline="0" dirty="0" err="1"/>
              <a:t>righthand</a:t>
            </a:r>
            <a:r>
              <a:rPr lang="en-US" baseline="0" dirty="0"/>
              <a:t> corner.</a:t>
            </a:r>
          </a:p>
          <a:p>
            <a:r>
              <a:rPr lang="en-US" baseline="0" dirty="0"/>
              <a:t>The </a:t>
            </a:r>
            <a:r>
              <a:rPr lang="en-US" baseline="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59</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61</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20131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24</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4112611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66</a:t>
            </a:fld>
            <a:endParaRPr lang="en-US"/>
          </a:p>
        </p:txBody>
      </p:sp>
    </p:spTree>
    <p:extLst>
      <p:ext uri="{BB962C8B-B14F-4D97-AF65-F5344CB8AC3E}">
        <p14:creationId xmlns:p14="http://schemas.microsoft.com/office/powerpoint/2010/main" val="2808352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70</a:t>
            </a:fld>
            <a:endParaRPr lang="en-US"/>
          </a:p>
        </p:txBody>
      </p:sp>
    </p:spTree>
    <p:extLst>
      <p:ext uri="{BB962C8B-B14F-4D97-AF65-F5344CB8AC3E}">
        <p14:creationId xmlns:p14="http://schemas.microsoft.com/office/powerpoint/2010/main" val="545908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1: You adore cheese so much you’re happy to go without your loyal companion, even if it’s hard to get to, but you hate bad weather</a:t>
            </a:r>
          </a:p>
          <a:p>
            <a:r>
              <a:rPr lang="en-US" sz="1200" b="0" i="0" u="none" strike="noStrike" kern="1200">
                <a:solidFill>
                  <a:schemeClr val="tx1"/>
                </a:solidFill>
                <a:effectLst/>
                <a:latin typeface="Arial" charset="0"/>
                <a:ea typeface="+mn-ea"/>
                <a:cs typeface="+mn-cs"/>
              </a:rPr>
              <a:t>Example</a:t>
            </a:r>
            <a:r>
              <a:rPr lang="en-US" sz="1200" b="0" i="0" u="none" strike="noStrike" kern="1200" baseline="0">
                <a:solidFill>
                  <a:schemeClr val="tx1"/>
                </a:solidFill>
                <a:effectLst/>
                <a:latin typeface="Arial" charset="0"/>
                <a:ea typeface="+mn-ea"/>
                <a:cs typeface="+mn-cs"/>
              </a:rPr>
              <a:t> 2: Lower the threshold to 3. </a:t>
            </a:r>
            <a:r>
              <a:rPr lang="en-US" sz="1200" b="0" i="0" u="none" strike="noStrike" kern="120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a:solidFill>
                  <a:schemeClr val="tx1"/>
                </a:solidFill>
                <a:effectLst/>
                <a:latin typeface="Arial" charset="0"/>
                <a:ea typeface="+mn-ea"/>
                <a:cs typeface="+mn-cs"/>
              </a:rPr>
              <a:t>or</a:t>
            </a:r>
            <a:r>
              <a:rPr lang="en-US" sz="1200" b="0" i="0" u="none" strike="noStrike" kern="1200">
                <a:solidFill>
                  <a:schemeClr val="tx1"/>
                </a:solidFill>
                <a:effectLst/>
                <a:latin typeface="Arial" charset="0"/>
                <a:ea typeface="+mn-ea"/>
                <a:cs typeface="+mn-cs"/>
              </a:rPr>
              <a:t> when both the festival was near public transit </a:t>
            </a:r>
            <a:r>
              <a:rPr lang="en-US" sz="1200" b="0" i="1" u="none" strike="noStrike" kern="1200">
                <a:solidFill>
                  <a:schemeClr val="tx1"/>
                </a:solidFill>
                <a:effectLst/>
                <a:latin typeface="Arial" charset="0"/>
                <a:ea typeface="+mn-ea"/>
                <a:cs typeface="+mn-cs"/>
              </a:rPr>
              <a:t>and</a:t>
            </a:r>
            <a:r>
              <a:rPr lang="en-US" sz="1200" b="0" i="0" u="none" strike="noStrike" kern="1200">
                <a:solidFill>
                  <a:schemeClr val="tx1"/>
                </a:solidFill>
                <a:effectLst/>
                <a:latin typeface="Arial" charset="0"/>
                <a:ea typeface="+mn-ea"/>
                <a:cs typeface="+mn-cs"/>
              </a:rPr>
              <a:t> your boyfriend or girlfriend was willing to join you.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71</a:t>
            </a:fld>
            <a:endParaRPr lang="en-US"/>
          </a:p>
        </p:txBody>
      </p:sp>
    </p:spTree>
    <p:extLst>
      <p:ext uri="{BB962C8B-B14F-4D97-AF65-F5344CB8AC3E}">
        <p14:creationId xmlns:p14="http://schemas.microsoft.com/office/powerpoint/2010/main" val="714151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can think of the bias as a measure of how easy it is to get the perceptron to output a 11. Or to put it in more biological terms, the bias is a measure of how easy it is to get the perceptron to </a:t>
            </a:r>
            <a:r>
              <a:rPr lang="en-US" sz="1200" b="0" i="1" u="none" strike="noStrike" kern="1200" dirty="0">
                <a:solidFill>
                  <a:schemeClr val="tx1"/>
                </a:solidFill>
                <a:effectLst/>
                <a:latin typeface="+mn-lt"/>
                <a:ea typeface="+mn-ea"/>
                <a:cs typeface="+mn-cs"/>
              </a:rPr>
              <a:t>fire</a:t>
            </a:r>
            <a:r>
              <a:rPr lang="en-US" sz="1200" b="0" i="0" u="none" strike="noStrike" kern="1200" dirty="0">
                <a:solidFill>
                  <a:schemeClr val="tx1"/>
                </a:solidFill>
                <a:effectLst/>
                <a:latin typeface="+mn-lt"/>
                <a:ea typeface="+mn-ea"/>
                <a:cs typeface="+mn-cs"/>
              </a:rPr>
              <a:t>. For a perceptron with a really big bias, it's extremely easy for the perceptron to output a 11. But if the bias is very negative, then it's difficult for the perceptron to output a 11.</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60233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73</a:t>
            </a:fld>
            <a:endParaRPr lang="en-US"/>
          </a:p>
        </p:txBody>
      </p:sp>
    </p:spTree>
    <p:extLst>
      <p:ext uri="{BB962C8B-B14F-4D97-AF65-F5344CB8AC3E}">
        <p14:creationId xmlns:p14="http://schemas.microsoft.com/office/powerpoint/2010/main" val="2830563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74</a:t>
            </a:fld>
            <a:endParaRPr lang="en-US"/>
          </a:p>
        </p:txBody>
      </p:sp>
    </p:spTree>
    <p:extLst>
      <p:ext uri="{BB962C8B-B14F-4D97-AF65-F5344CB8AC3E}">
        <p14:creationId xmlns:p14="http://schemas.microsoft.com/office/powerpoint/2010/main" val="656949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76</a:t>
            </a:fld>
            <a:endParaRPr lang="en-US"/>
          </a:p>
        </p:txBody>
      </p:sp>
    </p:spTree>
    <p:extLst>
      <p:ext uri="{BB962C8B-B14F-4D97-AF65-F5344CB8AC3E}">
        <p14:creationId xmlns:p14="http://schemas.microsoft.com/office/powerpoint/2010/main" val="3524757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77</a:t>
            </a:fld>
            <a:endParaRPr lang="en-US"/>
          </a:p>
        </p:txBody>
      </p:sp>
    </p:spTree>
    <p:extLst>
      <p:ext uri="{BB962C8B-B14F-4D97-AF65-F5344CB8AC3E}">
        <p14:creationId xmlns:p14="http://schemas.microsoft.com/office/powerpoint/2010/main" val="2850549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 add some slides about linear algebra </a:t>
            </a:r>
          </a:p>
        </p:txBody>
      </p:sp>
      <p:sp>
        <p:nvSpPr>
          <p:cNvPr id="4" name="Slide Number Placeholder 3"/>
          <p:cNvSpPr>
            <a:spLocks noGrp="1"/>
          </p:cNvSpPr>
          <p:nvPr>
            <p:ph type="sldNum" sz="quarter" idx="5"/>
          </p:nvPr>
        </p:nvSpPr>
        <p:spPr/>
        <p:txBody>
          <a:bodyPr/>
          <a:lstStyle/>
          <a:p>
            <a:fld id="{16725AFE-A141-6245-ADDB-0375406D4018}" type="slidenum">
              <a:rPr lang="en-US" smtClean="0"/>
              <a:t>78</a:t>
            </a:fld>
            <a:endParaRPr lang="en-US"/>
          </a:p>
        </p:txBody>
      </p:sp>
    </p:spTree>
    <p:extLst>
      <p:ext uri="{BB962C8B-B14F-4D97-AF65-F5344CB8AC3E}">
        <p14:creationId xmlns:p14="http://schemas.microsoft.com/office/powerpoint/2010/main" val="196864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29</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79</a:t>
            </a:fld>
            <a:endParaRPr lang="en-US"/>
          </a:p>
        </p:txBody>
      </p:sp>
    </p:spTree>
    <p:extLst>
      <p:ext uri="{BB962C8B-B14F-4D97-AF65-F5344CB8AC3E}">
        <p14:creationId xmlns:p14="http://schemas.microsoft.com/office/powerpoint/2010/main" val="3966300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81</a:t>
            </a:fld>
            <a:endParaRPr lang="en-US"/>
          </a:p>
        </p:txBody>
      </p:sp>
    </p:spTree>
    <p:extLst>
      <p:ext uri="{BB962C8B-B14F-4D97-AF65-F5344CB8AC3E}">
        <p14:creationId xmlns:p14="http://schemas.microsoft.com/office/powerpoint/2010/main" val="1226006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82</a:t>
            </a:fld>
            <a:endParaRPr lang="en-US"/>
          </a:p>
        </p:txBody>
      </p:sp>
    </p:spTree>
    <p:extLst>
      <p:ext uri="{BB962C8B-B14F-4D97-AF65-F5344CB8AC3E}">
        <p14:creationId xmlns:p14="http://schemas.microsoft.com/office/powerpoint/2010/main" val="2851559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85</a:t>
            </a:fld>
            <a:endParaRPr lang="en-US"/>
          </a:p>
        </p:txBody>
      </p:sp>
    </p:spTree>
    <p:extLst>
      <p:ext uri="{BB962C8B-B14F-4D97-AF65-F5344CB8AC3E}">
        <p14:creationId xmlns:p14="http://schemas.microsoft.com/office/powerpoint/2010/main" val="135585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86</a:t>
            </a:fld>
            <a:endParaRPr lang="en-US"/>
          </a:p>
        </p:txBody>
      </p:sp>
    </p:spTree>
    <p:extLst>
      <p:ext uri="{BB962C8B-B14F-4D97-AF65-F5344CB8AC3E}">
        <p14:creationId xmlns:p14="http://schemas.microsoft.com/office/powerpoint/2010/main" val="2884947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88</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746574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In this network, the first column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what we'll call the first </a:t>
            </a:r>
            <a:r>
              <a:rPr lang="en-US" sz="1200" b="0" i="1" u="none" strike="noStrike" kern="1200">
                <a:solidFill>
                  <a:schemeClr val="tx1"/>
                </a:solidFill>
                <a:effectLst/>
                <a:latin typeface="Arial" charset="0"/>
                <a:ea typeface="+mn-ea"/>
                <a:cs typeface="+mn-cs"/>
              </a:rPr>
              <a:t>layer</a:t>
            </a:r>
            <a:r>
              <a:rPr lang="en-US" sz="1200" b="0" i="0" u="none" strike="noStrike" kern="1200">
                <a:solidFill>
                  <a:schemeClr val="tx1"/>
                </a:solidFill>
                <a:effectLst/>
                <a:latin typeface="Arial" charset="0"/>
                <a:ea typeface="+mn-ea"/>
                <a:cs typeface="+mn-cs"/>
              </a:rPr>
              <a:t>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 is making three very simple decisions, by weighing the input evidence. What about the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second layer? Each of those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can engage in sophisticated decision making.</a:t>
            </a: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93</a:t>
            </a:fld>
            <a:endParaRPr lang="en-US"/>
          </a:p>
        </p:txBody>
      </p:sp>
    </p:spTree>
    <p:extLst>
      <p:ext uri="{BB962C8B-B14F-4D97-AF65-F5344CB8AC3E}">
        <p14:creationId xmlns:p14="http://schemas.microsoft.com/office/powerpoint/2010/main" val="1332133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a:solidFill>
                  <a:schemeClr val="tx1"/>
                </a:solidFill>
                <a:effectLst/>
                <a:latin typeface="Arial" charset="0"/>
                <a:ea typeface="+mn-ea"/>
                <a:cs typeface="+mn-cs"/>
              </a:rPr>
              <a:t>fire</a:t>
            </a:r>
            <a:r>
              <a:rPr lang="en-US" sz="1200" b="0" i="0" u="none" strike="noStrike" kern="120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a:solidFill>
                <a:schemeClr val="tx1"/>
              </a:solidFill>
              <a:effectLst/>
              <a:latin typeface="Arial" charset="0"/>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94</a:t>
            </a:fld>
            <a:endParaRPr lang="en-US"/>
          </a:p>
        </p:txBody>
      </p:sp>
    </p:spTree>
    <p:extLst>
      <p:ext uri="{BB962C8B-B14F-4D97-AF65-F5344CB8AC3E}">
        <p14:creationId xmlns:p14="http://schemas.microsoft.com/office/powerpoint/2010/main" val="1210711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a:t>
            </a:r>
            <a:r>
              <a:rPr lang="en-US"/>
              <a:t>NAND</a:t>
            </a:r>
            <a:r>
              <a:rPr lang="en-US" sz="1200" b="0" i="0" u="none" strike="noStrike" kern="1200">
                <a:solidFill>
                  <a:schemeClr val="tx1"/>
                </a:solidFill>
                <a:effectLst/>
                <a:latin typeface="Arial" charset="0"/>
                <a:ea typeface="+mn-ea"/>
                <a:cs typeface="+mn-cs"/>
              </a:rPr>
              <a:t> gate is universal for computation, that is, we can build any computation up out of </a:t>
            </a:r>
            <a:r>
              <a:rPr lang="en-US"/>
              <a:t>NAND</a:t>
            </a:r>
            <a:r>
              <a:rPr lang="en-US" sz="1200" b="0" i="0" u="none" strike="noStrike" kern="1200">
                <a:solidFill>
                  <a:schemeClr val="tx1"/>
                </a:solidFill>
                <a:effectLst/>
                <a:latin typeface="Arial" charset="0"/>
                <a:ea typeface="+mn-ea"/>
                <a:cs typeface="+mn-cs"/>
              </a:rPr>
              <a:t> gates. </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The NAND example shows that we can use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simple logical functions. In fact, we can use networks of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to compute </a:t>
            </a:r>
            <a:r>
              <a:rPr lang="en-US" sz="1200" b="0" i="1" u="none" strike="noStrike" kern="1200">
                <a:solidFill>
                  <a:schemeClr val="tx1"/>
                </a:solidFill>
                <a:effectLst/>
                <a:latin typeface="Arial" charset="0"/>
                <a:ea typeface="+mn-ea"/>
                <a:cs typeface="+mn-cs"/>
              </a:rPr>
              <a:t>any</a:t>
            </a:r>
            <a:r>
              <a:rPr lang="en-US" sz="1200" b="0" i="0" u="none" strike="noStrike" kern="120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95</a:t>
            </a:fld>
            <a:endParaRPr lang="en-US"/>
          </a:p>
        </p:txBody>
      </p:sp>
    </p:spTree>
    <p:extLst>
      <p:ext uri="{BB962C8B-B14F-4D97-AF65-F5344CB8AC3E}">
        <p14:creationId xmlns:p14="http://schemas.microsoft.com/office/powerpoint/2010/main" val="2004608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functions AND, OR, and XOR, represented with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on the x-axis and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on the y axis. Filled circles represent perceptron outputs of 1, and white circles perceptron outputs of 0. There is no way to draw a line that correctly separates the two categories for XOR.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2594321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36</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three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units, in two layers; we’ve called them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“hidden layer”) and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1. As before, the numbers on the arrows represent the weights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for each unit, and we represent the bias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as a weight on a unit clamped to +1, with the bias weights/units in gray.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solution to the XOR problem requires a network of units with non- linear activation functions. A network made up of simple linear (perceptron) units cannot solve the XOR problem. This is because a network formed by many layers of purely linear units can always be reduced (shown to be equivalent to) a single layer of linear units with appropriate weights, and we’ve already shown (visually, in Fig. 7.5) that a single unit cannot solve the XOR problem.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3446753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hidden layer forming a new representation of the input. Here is the rep- </a:t>
            </a:r>
            <a:r>
              <a:rPr lang="en-US" sz="1200" kern="1200" dirty="0" err="1">
                <a:solidFill>
                  <a:schemeClr val="tx1"/>
                </a:solidFill>
                <a:effectLst/>
                <a:latin typeface="+mn-lt"/>
                <a:ea typeface="+mn-ea"/>
                <a:cs typeface="+mn-cs"/>
              </a:rPr>
              <a:t>resentation</a:t>
            </a:r>
            <a:r>
              <a:rPr lang="en-US" sz="1200" kern="1200" dirty="0">
                <a:solidFill>
                  <a:schemeClr val="tx1"/>
                </a:solidFill>
                <a:effectLst/>
                <a:latin typeface="+mn-lt"/>
                <a:ea typeface="+mn-ea"/>
                <a:cs typeface="+mn-cs"/>
              </a:rPr>
              <a:t> of the hidden layer,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compared to the original input representation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Notice that the input point [0 1] has been collapsed with the input point [1 0], making it possible to linearly separate the positive and negative cases of XOR.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Filled circles represent perceptron outputs of 1, and white circles perceptron outputs of 0. There is now</a:t>
            </a:r>
            <a:r>
              <a:rPr lang="en-US" sz="1200" kern="1200" baseline="0" dirty="0">
                <a:solidFill>
                  <a:schemeClr val="tx1"/>
                </a:solidFill>
                <a:effectLst/>
                <a:latin typeface="+mn-lt"/>
                <a:ea typeface="+mn-ea"/>
                <a:cs typeface="+mn-cs"/>
              </a:rPr>
              <a:t> a way </a:t>
            </a:r>
            <a:r>
              <a:rPr lang="en-US" sz="1200" kern="1200" dirty="0">
                <a:solidFill>
                  <a:schemeClr val="tx1"/>
                </a:solidFill>
                <a:effectLst/>
                <a:latin typeface="+mn-lt"/>
                <a:ea typeface="+mn-ea"/>
                <a:cs typeface="+mn-cs"/>
              </a:rPr>
              <a:t>to draw a line that correctly separates the two categories for XOR.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9365079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101</a:t>
            </a:fld>
            <a:endParaRPr lang="en-US"/>
          </a:p>
        </p:txBody>
      </p:sp>
    </p:spTree>
    <p:extLst>
      <p:ext uri="{BB962C8B-B14F-4D97-AF65-F5344CB8AC3E}">
        <p14:creationId xmlns:p14="http://schemas.microsoft.com/office/powerpoint/2010/main" val="337018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activation for some weight vector w</a:t>
            </a:r>
            <a:r>
              <a:rPr lang="en-US" baseline="0" dirty="0"/>
              <a:t> given some input x is the Sum for each weight </a:t>
            </a:r>
            <a:r>
              <a:rPr lang="en-US" baseline="0" dirty="0" err="1"/>
              <a:t>w_i</a:t>
            </a:r>
            <a:r>
              <a:rPr lang="en-US" baseline="0" dirty="0"/>
              <a:t> in the weight vector with the corresponding entry in the feature vector representing x, </a:t>
            </a:r>
            <a:r>
              <a:rPr lang="en-US" baseline="0" dirty="0" err="1"/>
              <a:t>f_i</a:t>
            </a:r>
            <a:r>
              <a:rPr lang="en-US" baseline="0" dirty="0"/>
              <a:t>(x).</a:t>
            </a:r>
          </a:p>
          <a:p>
            <a:r>
              <a:rPr lang="en-US" baseline="0" dirty="0"/>
              <a:t>We also write this as w * f(x), which is the inner product of the weight vector and the feature vector. </a:t>
            </a:r>
          </a:p>
          <a:p>
            <a:endParaRPr lang="en-US" baseline="0" dirty="0"/>
          </a:p>
          <a:p>
            <a:endParaRPr lang="en-US" baseline="0" dirty="0"/>
          </a:p>
          <a:p>
            <a:r>
              <a:rPr lang="en-US" baseline="0" dirty="0"/>
              <a:t>Depending on whether the sum is positive, or the sum is negative, we output a positive class label or a negative class label (for the binary classification case).</a:t>
            </a:r>
          </a:p>
          <a:p>
            <a:endParaRPr lang="en-US" baseline="0" dirty="0"/>
          </a:p>
          <a:p>
            <a:r>
              <a:rPr lang="en-US" baseline="0" dirty="0"/>
              <a:t>This is the generic picture that represents the perceptron..</a:t>
            </a:r>
          </a:p>
          <a:p>
            <a:endParaRPr lang="en-US" baseline="0" dirty="0"/>
          </a:p>
          <a:p>
            <a:r>
              <a:rPr lang="en-US" baseline="0" dirty="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41</a:t>
            </a:fld>
            <a:endParaRPr lang="en-US"/>
          </a:p>
        </p:txBody>
      </p:sp>
    </p:spTree>
    <p:extLst>
      <p:ext uri="{BB962C8B-B14F-4D97-AF65-F5344CB8AC3E}">
        <p14:creationId xmlns:p14="http://schemas.microsoft.com/office/powerpoint/2010/main" val="18182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the </a:t>
            </a:r>
            <a:r>
              <a:rPr lang="en-US"/>
              <a:t>dot product for x1 and x2 on the board.</a:t>
            </a:r>
          </a:p>
          <a:p>
            <a:endParaRPr lang="en-US"/>
          </a:p>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43</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move the decision boundary</a:t>
            </a:r>
            <a:r>
              <a:rPr lang="en-US" baseline="0" dirty="0"/>
              <a:t> so that the decisions are usually correct. </a:t>
            </a:r>
          </a:p>
          <a:p>
            <a:endParaRPr lang="en-US" baseline="0" dirty="0"/>
          </a:p>
          <a:p>
            <a:r>
              <a:rPr lang="en-US" dirty="0"/>
              <a:t>2d:</a:t>
            </a:r>
            <a:r>
              <a:rPr lang="en-US" baseline="0" dirty="0"/>
              <a:t> line</a:t>
            </a:r>
          </a:p>
          <a:p>
            <a:r>
              <a:rPr lang="en-US" baseline="0" dirty="0"/>
              <a:t>3d: plane</a:t>
            </a:r>
          </a:p>
          <a:p>
            <a:r>
              <a:rPr lang="en-US" baseline="0" dirty="0"/>
              <a:t>Many-d: hyperplane.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44</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45</a:t>
            </a:fld>
            <a:endParaRPr lang="en-US"/>
          </a:p>
        </p:txBody>
      </p:sp>
    </p:spTree>
    <p:extLst>
      <p:ext uri="{BB962C8B-B14F-4D97-AF65-F5344CB8AC3E}">
        <p14:creationId xmlns:p14="http://schemas.microsoft.com/office/powerpoint/2010/main" val="16712033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84.emf"/><Relationship Id="rId4" Type="http://schemas.openxmlformats.org/officeDocument/2006/relationships/image" Target="../media/image183.emf"/></Relationships>
</file>

<file path=ppt/slides/_rels/slide1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9.xml"/><Relationship Id="rId7" Type="http://schemas.openxmlformats.org/officeDocument/2006/relationships/image" Target="../media/image2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2.xml"/><Relationship Id="rId18" Type="http://schemas.openxmlformats.org/officeDocument/2006/relationships/image" Target="../media/image45.png"/><Relationship Id="rId26" Type="http://schemas.openxmlformats.org/officeDocument/2006/relationships/image" Target="../media/image38.png"/><Relationship Id="rId3" Type="http://schemas.openxmlformats.org/officeDocument/2006/relationships/tags" Target="../tags/tag23.xml"/><Relationship Id="rId21" Type="http://schemas.openxmlformats.org/officeDocument/2006/relationships/image" Target="../media/image48.png"/><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tags" Target="../tags/tag2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image" Target="../media/image51.png"/><Relationship Id="rId5" Type="http://schemas.openxmlformats.org/officeDocument/2006/relationships/tags" Target="../tags/tag25.xml"/><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tags" Target="../tags/tag30.xml"/><Relationship Id="rId19" Type="http://schemas.openxmlformats.org/officeDocument/2006/relationships/image" Target="../media/image46.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41.png"/><Relationship Id="rId22"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8.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7.xml"/><Relationship Id="rId7" Type="http://schemas.openxmlformats.org/officeDocument/2006/relationships/image" Target="../media/image57.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6.pn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0.xml"/><Relationship Id="rId7" Type="http://schemas.openxmlformats.org/officeDocument/2006/relationships/image" Target="../media/image6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6.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43.xml"/><Relationship Id="rId7" Type="http://schemas.openxmlformats.org/officeDocument/2006/relationships/image" Target="../media/image65.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image" Target="../media/image67.pn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7.xml"/><Relationship Id="rId7" Type="http://schemas.openxmlformats.org/officeDocument/2006/relationships/image" Target="../media/image6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2.xml"/><Relationship Id="rId11" Type="http://schemas.openxmlformats.org/officeDocument/2006/relationships/image" Target="../media/image72.png"/><Relationship Id="rId5" Type="http://schemas.openxmlformats.org/officeDocument/2006/relationships/tags" Target="../tags/tag49.xml"/><Relationship Id="rId10" Type="http://schemas.openxmlformats.org/officeDocument/2006/relationships/image" Target="../media/image71.png"/><Relationship Id="rId4" Type="http://schemas.openxmlformats.org/officeDocument/2006/relationships/tags" Target="../tags/tag48.xml"/><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55.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79.png"/><Relationship Id="rId5" Type="http://schemas.openxmlformats.org/officeDocument/2006/relationships/tags" Target="../tags/tag57.xml"/><Relationship Id="rId10" Type="http://schemas.openxmlformats.org/officeDocument/2006/relationships/image" Target="../media/image78.png"/><Relationship Id="rId4" Type="http://schemas.openxmlformats.org/officeDocument/2006/relationships/tags" Target="../tags/tag56.xml"/><Relationship Id="rId9" Type="http://schemas.openxmlformats.org/officeDocument/2006/relationships/image" Target="../media/image77.png"/><Relationship Id="rId14" Type="http://schemas.openxmlformats.org/officeDocument/2006/relationships/image" Target="../media/image82.png"/></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image" Target="../media/image7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86.png"/><Relationship Id="rId5" Type="http://schemas.openxmlformats.org/officeDocument/2006/relationships/tags" Target="../tags/tag62.xml"/><Relationship Id="rId10" Type="http://schemas.openxmlformats.org/officeDocument/2006/relationships/image" Target="../media/image85.png"/><Relationship Id="rId4" Type="http://schemas.openxmlformats.org/officeDocument/2006/relationships/tags" Target="../tags/tag61.xml"/><Relationship Id="rId9"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89.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68.xml"/><Relationship Id="rId7" Type="http://schemas.openxmlformats.org/officeDocument/2006/relationships/image" Target="../media/image93.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71.xml"/><Relationship Id="rId7" Type="http://schemas.openxmlformats.org/officeDocument/2006/relationships/image" Target="../media/image9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1.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77.xml"/><Relationship Id="rId7" Type="http://schemas.openxmlformats.org/officeDocument/2006/relationships/notesSlide" Target="../notesSlides/notesSlide11.xml"/><Relationship Id="rId12" Type="http://schemas.openxmlformats.org/officeDocument/2006/relationships/image" Target="../media/image109.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2.xml"/><Relationship Id="rId11" Type="http://schemas.openxmlformats.org/officeDocument/2006/relationships/image" Target="../media/image108.png"/><Relationship Id="rId5" Type="http://schemas.openxmlformats.org/officeDocument/2006/relationships/tags" Target="../tags/tag79.xml"/><Relationship Id="rId10" Type="http://schemas.openxmlformats.org/officeDocument/2006/relationships/image" Target="../media/image107.png"/><Relationship Id="rId4" Type="http://schemas.openxmlformats.org/officeDocument/2006/relationships/tags" Target="../tags/tag78.xml"/><Relationship Id="rId9" Type="http://schemas.openxmlformats.org/officeDocument/2006/relationships/image" Target="../media/image106.png"/></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4.png"/><Relationship Id="rId18" Type="http://schemas.openxmlformats.org/officeDocument/2006/relationships/oleObject" Target="../embeddings/oleObject8.bin"/><Relationship Id="rId3" Type="http://schemas.openxmlformats.org/officeDocument/2006/relationships/notesSlide" Target="../notesSlides/notesSlide12.xml"/><Relationship Id="rId7" Type="http://schemas.openxmlformats.org/officeDocument/2006/relationships/image" Target="../media/image111.png"/><Relationship Id="rId12" Type="http://schemas.openxmlformats.org/officeDocument/2006/relationships/oleObject" Target="../embeddings/oleObject5.bin"/><Relationship Id="rId17" Type="http://schemas.openxmlformats.org/officeDocument/2006/relationships/image" Target="../media/image116.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3.png"/><Relationship Id="rId5" Type="http://schemas.openxmlformats.org/officeDocument/2006/relationships/image" Target="../media/image110.png"/><Relationship Id="rId15" Type="http://schemas.openxmlformats.org/officeDocument/2006/relationships/image" Target="../media/image115.png"/><Relationship Id="rId10" Type="http://schemas.openxmlformats.org/officeDocument/2006/relationships/oleObject" Target="../embeddings/oleObject4.bin"/><Relationship Id="rId19" Type="http://schemas.openxmlformats.org/officeDocument/2006/relationships/image" Target="../media/image117.png"/><Relationship Id="rId4" Type="http://schemas.openxmlformats.org/officeDocument/2006/relationships/oleObject" Target="../embeddings/oleObject1.bin"/><Relationship Id="rId9" Type="http://schemas.openxmlformats.org/officeDocument/2006/relationships/image" Target="../media/image112.png"/><Relationship Id="rId14" Type="http://schemas.openxmlformats.org/officeDocument/2006/relationships/oleObject" Target="../embeddings/oleObject6.bin"/></Relationships>
</file>

<file path=ppt/slides/_rels/slide51.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tags" Target="../tags/tag82.xml"/><Relationship Id="rId21" Type="http://schemas.openxmlformats.org/officeDocument/2006/relationships/image" Target="../media/image127.png"/><Relationship Id="rId7" Type="http://schemas.openxmlformats.org/officeDocument/2006/relationships/tags" Target="../tags/tag86.xml"/><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tags" Target="../tags/tag81.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notesSlide" Target="../notesSlides/notesSlide13.xml"/><Relationship Id="rId5" Type="http://schemas.openxmlformats.org/officeDocument/2006/relationships/tags" Target="../tags/tag84.xml"/><Relationship Id="rId15" Type="http://schemas.openxmlformats.org/officeDocument/2006/relationships/image" Target="../media/image121.png"/><Relationship Id="rId10" Type="http://schemas.openxmlformats.org/officeDocument/2006/relationships/slideLayout" Target="../slideLayouts/slideLayout2.xml"/><Relationship Id="rId19" Type="http://schemas.openxmlformats.org/officeDocument/2006/relationships/image" Target="../media/image125.png"/><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2.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1.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30.png"/><Relationship Id="rId5" Type="http://schemas.openxmlformats.org/officeDocument/2006/relationships/tags" Target="../tags/tag93.xml"/><Relationship Id="rId15" Type="http://schemas.openxmlformats.org/officeDocument/2006/relationships/image" Target="../media/image133.png"/><Relationship Id="rId10" Type="http://schemas.openxmlformats.org/officeDocument/2006/relationships/image" Target="../media/image129.png"/><Relationship Id="rId4" Type="http://schemas.openxmlformats.org/officeDocument/2006/relationships/tags" Target="../tags/tag92.xml"/><Relationship Id="rId9" Type="http://schemas.openxmlformats.org/officeDocument/2006/relationships/image" Target="../media/image128.png"/><Relationship Id="rId14" Type="http://schemas.openxmlformats.org/officeDocument/2006/relationships/image" Target="../media/image106.png"/></Relationships>
</file>

<file path=ppt/slides/_rels/slide5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98.xml"/><Relationship Id="rId7" Type="http://schemas.openxmlformats.org/officeDocument/2006/relationships/image" Target="../media/image135.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3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9.png"/><Relationship Id="rId5" Type="http://schemas.openxmlformats.org/officeDocument/2006/relationships/oleObject" Target="../embeddings/oleObject10.bin"/><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46.png"/><Relationship Id="rId3" Type="http://schemas.openxmlformats.org/officeDocument/2006/relationships/tags" Target="../tags/tag102.xml"/><Relationship Id="rId7" Type="http://schemas.openxmlformats.org/officeDocument/2006/relationships/notesSlide" Target="../notesSlides/notesSlide16.xml"/><Relationship Id="rId12" Type="http://schemas.openxmlformats.org/officeDocument/2006/relationships/image" Target="../media/image145.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104.xml"/><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tags" Target="../tags/tag103.xml"/><Relationship Id="rId9" Type="http://schemas.openxmlformats.org/officeDocument/2006/relationships/image" Target="../media/image142.png"/><Relationship Id="rId14" Type="http://schemas.openxmlformats.org/officeDocument/2006/relationships/image" Target="../media/image147.png"/></Relationships>
</file>

<file path=ppt/slides/_rels/slide58.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150.png"/><Relationship Id="rId18" Type="http://schemas.openxmlformats.org/officeDocument/2006/relationships/image" Target="../media/image132.png"/><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49.png"/><Relationship Id="rId17" Type="http://schemas.openxmlformats.org/officeDocument/2006/relationships/image" Target="../media/image131.png"/><Relationship Id="rId2" Type="http://schemas.openxmlformats.org/officeDocument/2006/relationships/tags" Target="../tags/tag106.xml"/><Relationship Id="rId16" Type="http://schemas.openxmlformats.org/officeDocument/2006/relationships/image" Target="../media/image153.png"/><Relationship Id="rId20" Type="http://schemas.openxmlformats.org/officeDocument/2006/relationships/image" Target="../media/image133.png"/><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notesSlide" Target="../notesSlides/notesSlide17.xml"/><Relationship Id="rId5" Type="http://schemas.openxmlformats.org/officeDocument/2006/relationships/tags" Target="../tags/tag109.xml"/><Relationship Id="rId15" Type="http://schemas.openxmlformats.org/officeDocument/2006/relationships/image" Target="../media/image152.png"/><Relationship Id="rId10" Type="http://schemas.openxmlformats.org/officeDocument/2006/relationships/slideLayout" Target="../slideLayouts/slideLayout2.xml"/><Relationship Id="rId19" Type="http://schemas.openxmlformats.org/officeDocument/2006/relationships/image" Target="../media/image106.png"/><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151.png"/></Relationships>
</file>

<file path=ppt/slides/_rels/slide59.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3.png"/><Relationship Id="rId18" Type="http://schemas.openxmlformats.org/officeDocument/2006/relationships/image" Target="../media/image156.png"/><Relationship Id="rId3" Type="http://schemas.openxmlformats.org/officeDocument/2006/relationships/tags" Target="../tags/tag116.xml"/><Relationship Id="rId21" Type="http://schemas.openxmlformats.org/officeDocument/2006/relationships/image" Target="../media/image159.png"/><Relationship Id="rId7" Type="http://schemas.openxmlformats.org/officeDocument/2006/relationships/tags" Target="../tags/tag120.xml"/><Relationship Id="rId12" Type="http://schemas.openxmlformats.org/officeDocument/2006/relationships/notesSlide" Target="../notesSlides/notesSlide18.xml"/><Relationship Id="rId17" Type="http://schemas.openxmlformats.org/officeDocument/2006/relationships/image" Target="../media/image152.png"/><Relationship Id="rId2" Type="http://schemas.openxmlformats.org/officeDocument/2006/relationships/tags" Target="../tags/tag115.xml"/><Relationship Id="rId16" Type="http://schemas.openxmlformats.org/officeDocument/2006/relationships/image" Target="../media/image149.png"/><Relationship Id="rId20" Type="http://schemas.openxmlformats.org/officeDocument/2006/relationships/image" Target="../media/image158.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2.xml"/><Relationship Id="rId5" Type="http://schemas.openxmlformats.org/officeDocument/2006/relationships/tags" Target="../tags/tag118.xml"/><Relationship Id="rId15" Type="http://schemas.openxmlformats.org/officeDocument/2006/relationships/image" Target="../media/image155.png"/><Relationship Id="rId10" Type="http://schemas.openxmlformats.org/officeDocument/2006/relationships/tags" Target="../tags/tag123.xml"/><Relationship Id="rId19" Type="http://schemas.openxmlformats.org/officeDocument/2006/relationships/image" Target="../media/image157.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54.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26.xml"/><Relationship Id="rId7" Type="http://schemas.openxmlformats.org/officeDocument/2006/relationships/image" Target="../media/image160.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11" Type="http://schemas.openxmlformats.org/officeDocument/2006/relationships/image" Target="../media/image163.png"/><Relationship Id="rId5" Type="http://schemas.openxmlformats.org/officeDocument/2006/relationships/tags" Target="../tags/tag128.xml"/><Relationship Id="rId10" Type="http://schemas.openxmlformats.org/officeDocument/2006/relationships/image" Target="../media/image156.png"/><Relationship Id="rId4" Type="http://schemas.openxmlformats.org/officeDocument/2006/relationships/tags" Target="../tags/tag127.xml"/><Relationship Id="rId9" Type="http://schemas.openxmlformats.org/officeDocument/2006/relationships/image" Target="../media/image16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31.xml"/><Relationship Id="rId7" Type="http://schemas.openxmlformats.org/officeDocument/2006/relationships/image" Target="../media/image165.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64.png"/><Relationship Id="rId5" Type="http://schemas.openxmlformats.org/officeDocument/2006/relationships/slideLayout" Target="../slideLayouts/slideLayout2.xml"/><Relationship Id="rId4" Type="http://schemas.openxmlformats.org/officeDocument/2006/relationships/tags" Target="../tags/tag132.xml"/><Relationship Id="rId9" Type="http://schemas.openxmlformats.org/officeDocument/2006/relationships/image" Target="../media/image1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tiff"/></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image" Target="../media/image171.tiff"/><Relationship Id="rId1" Type="http://schemas.openxmlformats.org/officeDocument/2006/relationships/slideLayout" Target="../slideLayouts/slideLayout2.xml"/><Relationship Id="rId4" Type="http://schemas.openxmlformats.org/officeDocument/2006/relationships/hyperlink" Target="http://neuralnetworksanddeeplearning.com/chap1.htm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8.tiff"/><Relationship Id="rId5" Type="http://schemas.openxmlformats.org/officeDocument/2006/relationships/image" Target="../media/image174.tiff"/><Relationship Id="rId4" Type="http://schemas.openxmlformats.org/officeDocument/2006/relationships/image" Target="../media/image173.tiff"/></Relationships>
</file>

<file path=ppt/slides/_rels/slide71.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8.tiff"/><Relationship Id="rId5" Type="http://schemas.openxmlformats.org/officeDocument/2006/relationships/image" Target="../media/image174.tiff"/><Relationship Id="rId4" Type="http://schemas.openxmlformats.org/officeDocument/2006/relationships/image" Target="../media/image173.tiff"/></Relationships>
</file>

<file path=ppt/slides/_rels/slide7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1.png"/></Relationships>
</file>

<file path=ppt/slides/_rels/slide7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135.xml"/><Relationship Id="rId7" Type="http://schemas.openxmlformats.org/officeDocument/2006/relationships/image" Target="../media/image95.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94.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1.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26.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140.xml"/><Relationship Id="rId7" Type="http://schemas.openxmlformats.org/officeDocument/2006/relationships/image" Target="../media/image94.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11.png"/><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10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tags" Target="../tags/tag148.xml"/><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tags" Target="../tags/tag143.xml"/><Relationship Id="rId21" Type="http://schemas.openxmlformats.org/officeDocument/2006/relationships/image" Target="../media/image127.png"/><Relationship Id="rId7" Type="http://schemas.openxmlformats.org/officeDocument/2006/relationships/tags" Target="../tags/tag147.xml"/><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tags" Target="../tags/tag142.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tags" Target="../tags/tag141.xml"/><Relationship Id="rId6" Type="http://schemas.openxmlformats.org/officeDocument/2006/relationships/tags" Target="../tags/tag146.xml"/><Relationship Id="rId11" Type="http://schemas.openxmlformats.org/officeDocument/2006/relationships/notesSlide" Target="../notesSlides/notesSlide30.xml"/><Relationship Id="rId5" Type="http://schemas.openxmlformats.org/officeDocument/2006/relationships/tags" Target="../tags/tag145.xml"/><Relationship Id="rId15" Type="http://schemas.openxmlformats.org/officeDocument/2006/relationships/image" Target="../media/image121.png"/><Relationship Id="rId10" Type="http://schemas.openxmlformats.org/officeDocument/2006/relationships/slideLayout" Target="../slideLayouts/slideLayout2.xml"/><Relationship Id="rId19" Type="http://schemas.openxmlformats.org/officeDocument/2006/relationships/image" Target="../media/image125.png"/><Relationship Id="rId4" Type="http://schemas.openxmlformats.org/officeDocument/2006/relationships/tags" Target="../tags/tag144.xml"/><Relationship Id="rId9" Type="http://schemas.openxmlformats.org/officeDocument/2006/relationships/tags" Target="../tags/tag149.xml"/><Relationship Id="rId14"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2.pn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131.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130.png"/><Relationship Id="rId5" Type="http://schemas.openxmlformats.org/officeDocument/2006/relationships/tags" Target="../tags/tag154.xml"/><Relationship Id="rId15" Type="http://schemas.openxmlformats.org/officeDocument/2006/relationships/image" Target="../media/image133.png"/><Relationship Id="rId10" Type="http://schemas.openxmlformats.org/officeDocument/2006/relationships/image" Target="../media/image129.png"/><Relationship Id="rId4" Type="http://schemas.openxmlformats.org/officeDocument/2006/relationships/tags" Target="../tags/tag153.xml"/><Relationship Id="rId9" Type="http://schemas.openxmlformats.org/officeDocument/2006/relationships/image" Target="../media/image128.png"/><Relationship Id="rId14" Type="http://schemas.openxmlformats.org/officeDocument/2006/relationships/image" Target="../media/image106.png"/></Relationships>
</file>

<file path=ppt/slides/_rels/slide8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tags" Target="../tags/tag159.xml"/><Relationship Id="rId7" Type="http://schemas.openxmlformats.org/officeDocument/2006/relationships/image" Target="../media/image135.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34.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60.xml"/><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9.png"/><Relationship Id="rId5" Type="http://schemas.openxmlformats.org/officeDocument/2006/relationships/oleObject" Target="../embeddings/oleObject13.bin"/><Relationship Id="rId4" Type="http://schemas.openxmlformats.org/officeDocument/2006/relationships/image" Target="../media/image138.png"/></Relationships>
</file>

<file path=ppt/slides/_rels/slide8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146.png"/><Relationship Id="rId3" Type="http://schemas.openxmlformats.org/officeDocument/2006/relationships/tags" Target="../tags/tag163.xml"/><Relationship Id="rId7" Type="http://schemas.openxmlformats.org/officeDocument/2006/relationships/notesSlide" Target="../notesSlides/notesSlide33.xml"/><Relationship Id="rId12" Type="http://schemas.openxmlformats.org/officeDocument/2006/relationships/image" Target="../media/image145.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slideLayout" Target="../slideLayouts/slideLayout2.xml"/><Relationship Id="rId11" Type="http://schemas.openxmlformats.org/officeDocument/2006/relationships/image" Target="../media/image144.png"/><Relationship Id="rId5" Type="http://schemas.openxmlformats.org/officeDocument/2006/relationships/tags" Target="../tags/tag165.xml"/><Relationship Id="rId15" Type="http://schemas.openxmlformats.org/officeDocument/2006/relationships/image" Target="../media/image148.png"/><Relationship Id="rId10" Type="http://schemas.openxmlformats.org/officeDocument/2006/relationships/image" Target="../media/image143.png"/><Relationship Id="rId4" Type="http://schemas.openxmlformats.org/officeDocument/2006/relationships/tags" Target="../tags/tag164.xml"/><Relationship Id="rId9" Type="http://schemas.openxmlformats.org/officeDocument/2006/relationships/image" Target="../media/image142.png"/><Relationship Id="rId14" Type="http://schemas.openxmlformats.org/officeDocument/2006/relationships/image" Target="../media/image147.png"/></Relationships>
</file>

<file path=ppt/slides/_rels/slide86.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152.png"/><Relationship Id="rId18" Type="http://schemas.openxmlformats.org/officeDocument/2006/relationships/image" Target="../media/image159.png"/><Relationship Id="rId3" Type="http://schemas.openxmlformats.org/officeDocument/2006/relationships/tags" Target="../tags/tag168.xml"/><Relationship Id="rId7" Type="http://schemas.openxmlformats.org/officeDocument/2006/relationships/tags" Target="../tags/tag172.xml"/><Relationship Id="rId12" Type="http://schemas.openxmlformats.org/officeDocument/2006/relationships/image" Target="../media/image150.png"/><Relationship Id="rId17" Type="http://schemas.openxmlformats.org/officeDocument/2006/relationships/image" Target="../media/image133.png"/><Relationship Id="rId2" Type="http://schemas.openxmlformats.org/officeDocument/2006/relationships/tags" Target="../tags/tag167.xml"/><Relationship Id="rId16" Type="http://schemas.openxmlformats.org/officeDocument/2006/relationships/image" Target="../media/image106.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image" Target="../media/image149.png"/><Relationship Id="rId5" Type="http://schemas.openxmlformats.org/officeDocument/2006/relationships/tags" Target="../tags/tag170.xml"/><Relationship Id="rId15" Type="http://schemas.openxmlformats.org/officeDocument/2006/relationships/image" Target="../media/image132.png"/><Relationship Id="rId10" Type="http://schemas.openxmlformats.org/officeDocument/2006/relationships/notesSlide" Target="../notesSlides/notesSlide34.xml"/><Relationship Id="rId4" Type="http://schemas.openxmlformats.org/officeDocument/2006/relationships/tags" Target="../tags/tag169.xml"/><Relationship Id="rId9" Type="http://schemas.openxmlformats.org/officeDocument/2006/relationships/slideLayout" Target="../slideLayouts/slideLayout2.xml"/><Relationship Id="rId14" Type="http://schemas.openxmlformats.org/officeDocument/2006/relationships/image" Target="../media/image131.png"/></Relationships>
</file>

<file path=ppt/slides/_rels/slide8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tags" Target="../tags/tag176.xml"/><Relationship Id="rId7" Type="http://schemas.openxmlformats.org/officeDocument/2006/relationships/image" Target="../media/image160.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slideLayout" Target="../slideLayouts/slideLayout2.xml"/><Relationship Id="rId11" Type="http://schemas.openxmlformats.org/officeDocument/2006/relationships/image" Target="../media/image163.png"/><Relationship Id="rId5" Type="http://schemas.openxmlformats.org/officeDocument/2006/relationships/tags" Target="../tags/tag178.xml"/><Relationship Id="rId10" Type="http://schemas.openxmlformats.org/officeDocument/2006/relationships/image" Target="../media/image156.png"/><Relationship Id="rId4" Type="http://schemas.openxmlformats.org/officeDocument/2006/relationships/tags" Target="../tags/tag177.xml"/><Relationship Id="rId9" Type="http://schemas.openxmlformats.org/officeDocument/2006/relationships/image" Target="../media/image16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181.xml"/><Relationship Id="rId7" Type="http://schemas.openxmlformats.org/officeDocument/2006/relationships/image" Target="../media/image165.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64.png"/><Relationship Id="rId5" Type="http://schemas.openxmlformats.org/officeDocument/2006/relationships/slideLayout" Target="../slideLayouts/slideLayout2.xml"/><Relationship Id="rId4" Type="http://schemas.openxmlformats.org/officeDocument/2006/relationships/tags" Target="../tags/tag182.xml"/><Relationship Id="rId9" Type="http://schemas.openxmlformats.org/officeDocument/2006/relationships/image" Target="../media/image16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image" Target="../media/image22.png"/><Relationship Id="rId4" Type="http://schemas.openxmlformats.org/officeDocument/2006/relationships/tags" Target="../tags/tag10.xml"/><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75.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0.png"/></Relationships>
</file>

<file path=ppt/slides/_rels/slide95.xml.rels><?xml version="1.0" encoding="UTF-8" standalone="yes"?>
<Relationships xmlns="http://schemas.openxmlformats.org/package/2006/relationships"><Relationship Id="rId3" Type="http://schemas.openxmlformats.org/officeDocument/2006/relationships/image" Target="../media/image177.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8.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Machine Learning</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7F45A22F-212B-874D-B326-10845B836231}"/>
              </a:ext>
            </a:extLst>
          </p:cNvPr>
          <p:cNvSpPr txBox="1"/>
          <p:nvPr/>
        </p:nvSpPr>
        <p:spPr>
          <a:xfrm>
            <a:off x="481008" y="4163480"/>
            <a:ext cx="5614992" cy="461665"/>
          </a:xfrm>
          <a:prstGeom prst="rect">
            <a:avLst/>
          </a:prstGeom>
          <a:noFill/>
        </p:spPr>
        <p:txBody>
          <a:bodyPr wrap="square" rtlCol="0">
            <a:spAutoFit/>
          </a:bodyPr>
          <a:lstStyle/>
          <a:p>
            <a:pPr algn="ctr"/>
            <a:r>
              <a:rPr lang="en-US" sz="2400" dirty="0">
                <a:solidFill>
                  <a:srgbClr val="FF0000"/>
                </a:solidFill>
              </a:rPr>
              <a:t>Read AIMA  Chapter 19.1-19.6</a:t>
            </a:r>
            <a:endParaRPr lang="en-US" sz="2400"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normAutofit lnSpcReduction="10000"/>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943601" y="4495800"/>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24802503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2209801" y="1905000"/>
            <a:ext cx="4354607" cy="2209800"/>
          </a:xfrm>
          <a:prstGeom prst="rect">
            <a:avLst/>
          </a:prstGeom>
        </p:spPr>
      </p:pic>
      <p:sp>
        <p:nvSpPr>
          <p:cNvPr id="5" name="Rectangle 4"/>
          <p:cNvSpPr/>
          <p:nvPr/>
        </p:nvSpPr>
        <p:spPr>
          <a:xfrm>
            <a:off x="4267200" y="3505200"/>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945395" y="1772166"/>
            <a:ext cx="3352824" cy="2266434"/>
          </a:xfrm>
          <a:prstGeom prst="rect">
            <a:avLst/>
          </a:prstGeom>
        </p:spPr>
      </p:pic>
      <p:sp>
        <p:nvSpPr>
          <p:cNvPr id="7" name="Rectangle 6"/>
          <p:cNvSpPr/>
          <p:nvPr/>
        </p:nvSpPr>
        <p:spPr>
          <a:xfrm>
            <a:off x="9372601" y="3475892"/>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4267201" y="4206240"/>
            <a:ext cx="4118627" cy="2642969"/>
          </a:xfrm>
          <a:prstGeom prst="rect">
            <a:avLst/>
          </a:prstGeom>
        </p:spPr>
      </p:pic>
      <p:sp>
        <p:nvSpPr>
          <p:cNvPr id="9" name="Rectangle 8"/>
          <p:cNvSpPr/>
          <p:nvPr/>
        </p:nvSpPr>
        <p:spPr>
          <a:xfrm>
            <a:off x="7391401" y="6148084"/>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39513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normAutofit lnSpcReduction="10000"/>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2"/>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normAutofit lnSpcReduction="10000"/>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seems     :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normAutofit lnSpcReduction="10000"/>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normAutofit lnSpcReduction="10000"/>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normAutofit fontScale="92500"/>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normAutofit lnSpcReduction="10000"/>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Optional Reading: </a:t>
            </a:r>
            <a:r>
              <a:rPr lang="en-US" sz="2400" dirty="0">
                <a:solidFill>
                  <a:srgbClr val="FF0000"/>
                </a:solidFill>
                <a:hlinkClick r:id=""/>
              </a:rPr>
              <a:t>Chapter 1</a:t>
            </a:r>
          </a:p>
          <a:p>
            <a:pPr algn="ctr"/>
            <a:r>
              <a:rPr lang="en-US" sz="2400" dirty="0">
                <a:solidFill>
                  <a:srgbClr val="FF0000"/>
                </a:solidFill>
                <a:hlinkClick r:id=""/>
              </a:rPr>
              <a:t>Of Nielsen’s “Neural Networks and Deep Learning”</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9D6DE3-EF09-8A43-ADB5-437CEE875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5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a:t>Inputs are </a:t>
            </a:r>
            <a:r>
              <a:rPr lang="en-US" sz="2800" dirty="0">
                <a:solidFill>
                  <a:srgbClr val="CC0000"/>
                </a:solidFill>
              </a:rPr>
              <a:t>feature values</a:t>
            </a:r>
          </a:p>
          <a:p>
            <a:pPr eaLnBrk="1" hangingPunct="1">
              <a:lnSpc>
                <a:spcPct val="90000"/>
              </a:lnSpc>
            </a:pPr>
            <a:r>
              <a:rPr lang="en-US" sz="2800" dirty="0"/>
              <a:t>Each feature has a </a:t>
            </a:r>
            <a:r>
              <a:rPr lang="en-US" sz="2800" dirty="0">
                <a:solidFill>
                  <a:srgbClr val="CC0000"/>
                </a:solidFill>
              </a:rPr>
              <a:t>weight</a:t>
            </a:r>
          </a:p>
          <a:p>
            <a:pPr eaLnBrk="1" hangingPunct="1">
              <a:lnSpc>
                <a:spcPct val="90000"/>
              </a:lnSpc>
            </a:pPr>
            <a:r>
              <a:rPr lang="en-US" sz="2800" dirty="0"/>
              <a:t>Sum is the </a:t>
            </a:r>
            <a:r>
              <a:rPr lang="en-US" sz="2800" dirty="0">
                <a:solidFill>
                  <a:srgbClr val="CC0000"/>
                </a:solidFill>
              </a:rPr>
              <a:t>activation</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If the activation is:</a:t>
            </a:r>
          </a:p>
          <a:p>
            <a:pPr lvl="1" eaLnBrk="1" hangingPunct="1">
              <a:lnSpc>
                <a:spcPct val="90000"/>
              </a:lnSpc>
            </a:pPr>
            <a:r>
              <a:rPr lang="en-US" sz="2400" dirty="0"/>
              <a:t>Positive, output +1</a:t>
            </a:r>
          </a:p>
          <a:p>
            <a:pPr lvl="1" eaLnBrk="1" hangingPunct="1">
              <a:lnSpc>
                <a:spcPct val="90000"/>
              </a:lnSpc>
            </a:pPr>
            <a:r>
              <a:rPr lang="en-US" sz="2400" dirty="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306144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a:t>Binary case: compare features to a weight vector</a:t>
            </a:r>
          </a:p>
          <a:p>
            <a:r>
              <a:rPr lang="en-US" sz="2400" dirty="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Rules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eaLnBrk="1" hangingPunct="1">
              <a:lnSpc>
                <a:spcPct val="90000"/>
              </a:lnSpc>
            </a:pPr>
            <a:endParaRPr lang="en-US" sz="2400" dirty="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3Blue1Brown</a:t>
            </a:r>
          </a:p>
        </p:txBody>
      </p:sp>
      <p:sp>
        <p:nvSpPr>
          <p:cNvPr id="3" name="Content Placeholder 2"/>
          <p:cNvSpPr>
            <a:spLocks noGrp="1"/>
          </p:cNvSpPr>
          <p:nvPr>
            <p:ph idx="1"/>
          </p:nvPr>
        </p:nvSpPr>
        <p:spPr/>
        <p:txBody>
          <a:bodyPr/>
          <a:lstStyle/>
          <a:p>
            <a:r>
              <a:rPr lang="en-US" dirty="0"/>
              <a:t>Need a refresher on linear algebra topics like vector addition and matrix multiplication?</a:t>
            </a:r>
          </a:p>
          <a:p>
            <a:r>
              <a:rPr lang="en-US" dirty="0"/>
              <a:t>I recommend the wonderful YouTube series by Grant Sanderson.  His channel is called 3Blue1Brown.</a:t>
            </a:r>
          </a:p>
          <a:p>
            <a:r>
              <a:rPr lang="en-US" dirty="0"/>
              <a:t>Grant gives intuitive visual tutorials to a ton of math concepts </a:t>
            </a:r>
          </a:p>
          <a:p>
            <a:r>
              <a:rPr lang="en-US" dirty="0"/>
              <a:t>Here is his “Essence of Linear Algebra” series:</a:t>
            </a:r>
          </a:p>
          <a:p>
            <a:pPr lvl="1"/>
            <a:r>
              <a:rPr lang="en-US" dirty="0">
                <a:hlinkClick r:id="rId2"/>
              </a:rPr>
              <a:t>https://www.youtube.com/playlist?list=PLZHQObOWTQDPD3MizzM2xVFitgF8hE_ab</a:t>
            </a:r>
            <a:r>
              <a:rPr lang="en-US" dirty="0"/>
              <a:t> </a:t>
            </a:r>
          </a:p>
        </p:txBody>
      </p:sp>
    </p:spTree>
    <p:extLst>
      <p:ext uri="{BB962C8B-B14F-4D97-AF65-F5344CB8AC3E}">
        <p14:creationId xmlns:p14="http://schemas.microsoft.com/office/powerpoint/2010/main" val="123248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2073" name="Photo Editor Photo" r:id="rId4" imgW="4791744" imgH="3742857" progId="MSPhotoEd.3">
                  <p:embed/>
                </p:oleObj>
              </mc:Choice>
              <mc:Fallback>
                <p:oleObj name="Photo Editor Photo" r:id="rId4" imgW="4791744" imgH="3742857" progId="MSPhotoEd.3">
                  <p:embed/>
                  <p:pic>
                    <p:nvPicPr>
                      <p:cNvPr id="1383428" name="Object 4"/>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2074" name="Photo Editor Photo" r:id="rId6" imgW="4753639" imgH="3704762" progId="MSPhotoEd.3">
                  <p:embed/>
                </p:oleObj>
              </mc:Choice>
              <mc:Fallback>
                <p:oleObj name="Photo Editor Photo" r:id="rId6" imgW="4753639" imgH="3704762" progId="MSPhotoEd.3">
                  <p:embed/>
                  <p:pic>
                    <p:nvPicPr>
                      <p:cNvPr id="1383429" name="Object 5"/>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2075" name="Photo Editor Photo" r:id="rId8" imgW="4753639" imgH="3780952" progId="MSPhotoEd.3">
                  <p:embed/>
                </p:oleObj>
              </mc:Choice>
              <mc:Fallback>
                <p:oleObj name="Photo Editor Photo" r:id="rId8" imgW="4753639" imgH="3780952" progId="MSPhotoEd.3">
                  <p:embed/>
                  <p:pic>
                    <p:nvPicPr>
                      <p:cNvPr id="1383430" name="Object 6"/>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2076" name="Photo Editor Photo" r:id="rId10" imgW="4904762" imgH="3761905" progId="MSPhotoEd.3">
                  <p:embed/>
                </p:oleObj>
              </mc:Choice>
              <mc:Fallback>
                <p:oleObj name="Photo Editor Photo" r:id="rId10" imgW="4904762" imgH="3761905" progId="MSPhotoEd.3">
                  <p:embed/>
                  <p:pic>
                    <p:nvPicPr>
                      <p:cNvPr id="1383431" name="Object 7"/>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2077" name="Photo Editor Photo" r:id="rId12" imgW="4944165" imgH="3742857" progId="MSPhotoEd.3">
                  <p:embed/>
                </p:oleObj>
              </mc:Choice>
              <mc:Fallback>
                <p:oleObj name="Photo Editor Photo" r:id="rId12" imgW="4944165" imgH="3742857" progId="MSPhotoEd.3">
                  <p:embed/>
                  <p:pic>
                    <p:nvPicPr>
                      <p:cNvPr id="1383432" name="Object 8"/>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2078" name="Photo Editor Photo" r:id="rId14" imgW="4847619" imgH="3780952" progId="MSPhotoEd.3">
                  <p:embed/>
                </p:oleObj>
              </mc:Choice>
              <mc:Fallback>
                <p:oleObj name="Photo Editor Photo" r:id="rId14" imgW="4847619" imgH="3780952" progId="MSPhotoEd.3">
                  <p:embed/>
                  <p:pic>
                    <p:nvPicPr>
                      <p:cNvPr id="1383433" name="Object 9"/>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2079" name="Photo Editor Photo" r:id="rId16" imgW="4715533" imgH="3666667" progId="MSPhotoEd.3">
                  <p:embed/>
                </p:oleObj>
              </mc:Choice>
              <mc:Fallback>
                <p:oleObj name="Photo Editor Photo" r:id="rId16" imgW="4715533" imgH="3666667" progId="MSPhotoEd.3">
                  <p:embed/>
                  <p:pic>
                    <p:nvPicPr>
                      <p:cNvPr id="1383434" name="Object 10"/>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2080" name="Photo Editor Photo" r:id="rId18" imgW="4657143" imgH="3742857" progId="MSPhotoEd.3">
                  <p:embed/>
                </p:oleObj>
              </mc:Choice>
              <mc:Fallback>
                <p:oleObj name="Photo Editor Photo" r:id="rId18" imgW="4657143" imgH="3742857" progId="MSPhotoEd.3">
                  <p:embed/>
                  <p:pic>
                    <p:nvPicPr>
                      <p:cNvPr id="1383435" name="Object 11"/>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3082"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3083"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3084"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normAutofit lnSpcReduction="10000"/>
          </a:bodyPr>
          <a:lstStyle/>
          <a:p>
            <a:pPr eaLnBrk="1" hangingPunct="1"/>
            <a:r>
              <a:rPr lang="en-US" sz="2000" dirty="0"/>
              <a:t>Idea: adjust the weight update to mitigate these effects</a:t>
            </a:r>
          </a:p>
          <a:p>
            <a:pPr lvl="1" eaLnBrk="1" hangingPunct="1"/>
            <a:endParaRPr lang="en-US" sz="2000" dirty="0"/>
          </a:p>
          <a:p>
            <a:pPr eaLnBrk="1" hangingPunct="1"/>
            <a:r>
              <a:rPr lang="en-US" sz="2000" dirty="0"/>
              <a:t>MIRA*: 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r>
              <a:rPr lang="en-US" sz="2000" dirty="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normAutofit lnSpcReduction="10000"/>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418898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err="1"/>
              <a:t>Perceptrons</a:t>
            </a:r>
            <a:endParaRPr lang="en-US" dirty="0"/>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48754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endParaRPr lang="en-US" dirty="0"/>
          </a:p>
        </p:txBody>
      </p:sp>
      <p:sp>
        <p:nvSpPr>
          <p:cNvPr id="3" name="Content Placeholder 2"/>
          <p:cNvSpPr>
            <a:spLocks noGrp="1"/>
          </p:cNvSpPr>
          <p:nvPr>
            <p:ph idx="1"/>
          </p:nvPr>
        </p:nvSpPr>
        <p:spPr>
          <a:xfrm>
            <a:off x="399673" y="1348547"/>
            <a:ext cx="5268650" cy="4793836"/>
          </a:xfrm>
        </p:spPr>
        <p:txBody>
          <a:bodyPr/>
          <a:lstStyle/>
          <a:p>
            <a:r>
              <a:rPr lang="en-US" dirty="0" err="1"/>
              <a:t>Perceptrons</a:t>
            </a:r>
            <a:r>
              <a:rPr lang="en-US" dirty="0"/>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674571" y="4086225"/>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1451809" y="2771775"/>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736" y="-1"/>
            <a:ext cx="6315264" cy="9221169"/>
          </a:xfrm>
          <a:prstGeom prst="rect">
            <a:avLst/>
          </a:prstGeom>
        </p:spPr>
      </p:pic>
    </p:spTree>
    <p:extLst>
      <p:ext uri="{BB962C8B-B14F-4D97-AF65-F5344CB8AC3E}">
        <p14:creationId xmlns:p14="http://schemas.microsoft.com/office/powerpoint/2010/main" val="2210273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r>
              <a:rPr lang="en-US" dirty="0"/>
              <a:t>Neuron</a:t>
            </a:r>
          </a:p>
        </p:txBody>
      </p:sp>
      <p:sp>
        <p:nvSpPr>
          <p:cNvPr id="5" name="TextBox 4">
            <a:extLst>
              <a:ext uri="{FF2B5EF4-FFF2-40B4-BE49-F238E27FC236}">
                <a16:creationId xmlns:a16="http://schemas.microsoft.com/office/drawing/2014/main" id="{739BDD2A-7B3B-5B47-854F-CB96E282032D}"/>
              </a:ext>
            </a:extLst>
          </p:cNvPr>
          <p:cNvSpPr txBox="1"/>
          <p:nvPr/>
        </p:nvSpPr>
        <p:spPr>
          <a:xfrm>
            <a:off x="2192216" y="1347788"/>
            <a:ext cx="1340432" cy="430887"/>
          </a:xfrm>
          <a:prstGeom prst="rect">
            <a:avLst/>
          </a:prstGeom>
          <a:noFill/>
        </p:spPr>
        <p:txBody>
          <a:bodyPr wrap="none" rtlCol="0">
            <a:spAutoFit/>
          </a:bodyPr>
          <a:lstStyle/>
          <a:p>
            <a:r>
              <a:rPr lang="en-US" sz="2200" dirty="0"/>
              <a:t>Dendrite</a:t>
            </a:r>
          </a:p>
        </p:txBody>
      </p:sp>
      <p:sp>
        <p:nvSpPr>
          <p:cNvPr id="8" name="TextBox 7">
            <a:extLst>
              <a:ext uri="{FF2B5EF4-FFF2-40B4-BE49-F238E27FC236}">
                <a16:creationId xmlns:a16="http://schemas.microsoft.com/office/drawing/2014/main" id="{646C5E51-8EE5-7E45-9206-19C6C0DAD0C5}"/>
              </a:ext>
            </a:extLst>
          </p:cNvPr>
          <p:cNvSpPr txBox="1"/>
          <p:nvPr/>
        </p:nvSpPr>
        <p:spPr>
          <a:xfrm>
            <a:off x="5876736" y="5510212"/>
            <a:ext cx="853119" cy="430887"/>
          </a:xfrm>
          <a:prstGeom prst="rect">
            <a:avLst/>
          </a:prstGeom>
          <a:noFill/>
        </p:spPr>
        <p:txBody>
          <a:bodyPr wrap="none" rtlCol="0">
            <a:spAutoFit/>
          </a:bodyPr>
          <a:lstStyle/>
          <a:p>
            <a:r>
              <a:rPr lang="en-US" sz="2200" dirty="0"/>
              <a:t>Axon</a:t>
            </a:r>
          </a:p>
        </p:txBody>
      </p:sp>
      <p:sp>
        <p:nvSpPr>
          <p:cNvPr id="9" name="TextBox 8">
            <a:extLst>
              <a:ext uri="{FF2B5EF4-FFF2-40B4-BE49-F238E27FC236}">
                <a16:creationId xmlns:a16="http://schemas.microsoft.com/office/drawing/2014/main" id="{13B8E8CB-3AA8-744C-863D-98AB45D46DD7}"/>
              </a:ext>
            </a:extLst>
          </p:cNvPr>
          <p:cNvSpPr txBox="1"/>
          <p:nvPr/>
        </p:nvSpPr>
        <p:spPr>
          <a:xfrm>
            <a:off x="7993146" y="1717120"/>
            <a:ext cx="2111475" cy="430887"/>
          </a:xfrm>
          <a:prstGeom prst="rect">
            <a:avLst/>
          </a:prstGeom>
          <a:noFill/>
        </p:spPr>
        <p:txBody>
          <a:bodyPr wrap="none" rtlCol="0">
            <a:spAutoFit/>
          </a:bodyPr>
          <a:lstStyle/>
          <a:p>
            <a:r>
              <a:rPr lang="en-US" sz="2200" dirty="0"/>
              <a:t>Axon terminal </a:t>
            </a:r>
          </a:p>
        </p:txBody>
      </p:sp>
      <p:sp>
        <p:nvSpPr>
          <p:cNvPr id="10" name="TextBox 9">
            <a:extLst>
              <a:ext uri="{FF2B5EF4-FFF2-40B4-BE49-F238E27FC236}">
                <a16:creationId xmlns:a16="http://schemas.microsoft.com/office/drawing/2014/main" id="{BF751A65-A3C2-E34A-B61E-03E3DCCABA79}"/>
              </a:ext>
            </a:extLst>
          </p:cNvPr>
          <p:cNvSpPr txBox="1"/>
          <p:nvPr/>
        </p:nvSpPr>
        <p:spPr>
          <a:xfrm>
            <a:off x="5876736" y="2561588"/>
            <a:ext cx="1212191" cy="707886"/>
          </a:xfrm>
          <a:prstGeom prst="rect">
            <a:avLst/>
          </a:prstGeom>
          <a:noFill/>
        </p:spPr>
        <p:txBody>
          <a:bodyPr wrap="none" rtlCol="0">
            <a:spAutoFit/>
          </a:bodyPr>
          <a:lstStyle/>
          <a:p>
            <a:r>
              <a:rPr lang="en-US" sz="2000" dirty="0">
                <a:solidFill>
                  <a:schemeClr val="bg1">
                    <a:lumMod val="50000"/>
                  </a:schemeClr>
                </a:solidFill>
              </a:rPr>
              <a:t>Node of </a:t>
            </a:r>
            <a:br>
              <a:rPr lang="en-US" sz="2000" dirty="0">
                <a:solidFill>
                  <a:schemeClr val="bg1">
                    <a:lumMod val="50000"/>
                  </a:schemeClr>
                </a:solidFill>
              </a:rPr>
            </a:br>
            <a:r>
              <a:rPr lang="en-US" sz="2000" dirty="0">
                <a:solidFill>
                  <a:schemeClr val="bg1">
                    <a:lumMod val="50000"/>
                  </a:schemeClr>
                </a:solidFill>
              </a:rPr>
              <a:t>Ranvier</a:t>
            </a:r>
          </a:p>
        </p:txBody>
      </p:sp>
      <p:sp>
        <p:nvSpPr>
          <p:cNvPr id="11" name="TextBox 10">
            <a:extLst>
              <a:ext uri="{FF2B5EF4-FFF2-40B4-BE49-F238E27FC236}">
                <a16:creationId xmlns:a16="http://schemas.microsoft.com/office/drawing/2014/main" id="{1C6EEC57-5112-EF48-BB4D-586F196861A1}"/>
              </a:ext>
            </a:extLst>
          </p:cNvPr>
          <p:cNvSpPr txBox="1"/>
          <p:nvPr/>
        </p:nvSpPr>
        <p:spPr>
          <a:xfrm>
            <a:off x="1628001" y="5741928"/>
            <a:ext cx="1144865" cy="400110"/>
          </a:xfrm>
          <a:prstGeom prst="rect">
            <a:avLst/>
          </a:prstGeom>
          <a:noFill/>
        </p:spPr>
        <p:txBody>
          <a:bodyPr wrap="none" rtlCol="0">
            <a:spAutoFit/>
          </a:bodyPr>
          <a:lstStyle/>
          <a:p>
            <a:r>
              <a:rPr lang="en-US" sz="2000" dirty="0">
                <a:solidFill>
                  <a:schemeClr val="bg1">
                    <a:lumMod val="50000"/>
                  </a:schemeClr>
                </a:solidFill>
              </a:rPr>
              <a:t>Nucleus</a:t>
            </a:r>
          </a:p>
        </p:txBody>
      </p:sp>
      <p:sp>
        <p:nvSpPr>
          <p:cNvPr id="12" name="TextBox 11">
            <a:extLst>
              <a:ext uri="{FF2B5EF4-FFF2-40B4-BE49-F238E27FC236}">
                <a16:creationId xmlns:a16="http://schemas.microsoft.com/office/drawing/2014/main" id="{ACBF9CE8-55EE-8649-A0A5-815EF314502E}"/>
              </a:ext>
            </a:extLst>
          </p:cNvPr>
          <p:cNvSpPr txBox="1"/>
          <p:nvPr/>
        </p:nvSpPr>
        <p:spPr>
          <a:xfrm>
            <a:off x="8115743" y="5036368"/>
            <a:ext cx="1721946" cy="400110"/>
          </a:xfrm>
          <a:prstGeom prst="rect">
            <a:avLst/>
          </a:prstGeom>
          <a:noFill/>
        </p:spPr>
        <p:txBody>
          <a:bodyPr wrap="none" rtlCol="0">
            <a:spAutoFit/>
          </a:bodyPr>
          <a:lstStyle/>
          <a:p>
            <a:r>
              <a:rPr lang="en-US" sz="2000" dirty="0">
                <a:solidFill>
                  <a:schemeClr val="bg1">
                    <a:lumMod val="50000"/>
                  </a:schemeClr>
                </a:solidFill>
              </a:rPr>
              <a:t>Schwann cell</a:t>
            </a:r>
          </a:p>
        </p:txBody>
      </p:sp>
      <p:sp>
        <p:nvSpPr>
          <p:cNvPr id="13" name="TextBox 12">
            <a:extLst>
              <a:ext uri="{FF2B5EF4-FFF2-40B4-BE49-F238E27FC236}">
                <a16:creationId xmlns:a16="http://schemas.microsoft.com/office/drawing/2014/main" id="{D228C620-7370-C04B-AF22-BB0A91DFCFEF}"/>
              </a:ext>
            </a:extLst>
          </p:cNvPr>
          <p:cNvSpPr txBox="1"/>
          <p:nvPr/>
        </p:nvSpPr>
        <p:spPr>
          <a:xfrm>
            <a:off x="4164373" y="2780792"/>
            <a:ext cx="862737" cy="400110"/>
          </a:xfrm>
          <a:prstGeom prst="rect">
            <a:avLst/>
          </a:prstGeom>
          <a:noFill/>
        </p:spPr>
        <p:txBody>
          <a:bodyPr wrap="none" rtlCol="0">
            <a:spAutoFit/>
          </a:bodyPr>
          <a:lstStyle/>
          <a:p>
            <a:r>
              <a:rPr lang="en-US" sz="2000" dirty="0">
                <a:solidFill>
                  <a:schemeClr val="bg1">
                    <a:lumMod val="50000"/>
                  </a:schemeClr>
                </a:solidFill>
              </a:rPr>
              <a:t>Soma</a:t>
            </a:r>
          </a:p>
        </p:txBody>
      </p:sp>
      <p:pic>
        <p:nvPicPr>
          <p:cNvPr id="15" name="Picture 4" descr="At one end of an elongated structure is a branching mass. At the centre of this mass is the nucleus and the branches are dendrites. A thick axon trails away from the mass, ending with further branching which are labeled as axon terminals. Along the axon are a number of protuberances labeled as myelin sheaths.">
            <a:extLst>
              <a:ext uri="{FF2B5EF4-FFF2-40B4-BE49-F238E27FC236}">
                <a16:creationId xmlns:a16="http://schemas.microsoft.com/office/drawing/2014/main" id="{F74CA67E-1164-8043-9065-79451FA54D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85087" y="1352353"/>
            <a:ext cx="8919534"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55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4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p:spTree>
    <p:extLst>
      <p:ext uri="{BB962C8B-B14F-4D97-AF65-F5344CB8AC3E}">
        <p14:creationId xmlns:p14="http://schemas.microsoft.com/office/powerpoint/2010/main" val="2825750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F7F1-FCA9-CB4A-ADA0-31BAFFE5D129}"/>
              </a:ext>
            </a:extLst>
          </p:cNvPr>
          <p:cNvSpPr>
            <a:spLocks noGrp="1"/>
          </p:cNvSpPr>
          <p:nvPr>
            <p:ph type="title"/>
          </p:nvPr>
        </p:nvSpPr>
        <p:spPr/>
        <p:txBody>
          <a:bodyPr/>
          <a:lstStyle/>
          <a:p>
            <a:r>
              <a:rPr lang="en-US" dirty="0"/>
              <a:t>Perceptron</a:t>
            </a:r>
          </a:p>
        </p:txBody>
      </p:sp>
      <p:sp>
        <p:nvSpPr>
          <p:cNvPr id="9" name="TextBox 8">
            <a:extLst>
              <a:ext uri="{FF2B5EF4-FFF2-40B4-BE49-F238E27FC236}">
                <a16:creationId xmlns:a16="http://schemas.microsoft.com/office/drawing/2014/main" id="{6137FAE6-046F-0D44-BAA3-55ABFD56F96A}"/>
              </a:ext>
            </a:extLst>
          </p:cNvPr>
          <p:cNvSpPr txBox="1"/>
          <p:nvPr/>
        </p:nvSpPr>
        <p:spPr>
          <a:xfrm>
            <a:off x="2403066" y="1213377"/>
            <a:ext cx="1237839" cy="430887"/>
          </a:xfrm>
          <a:prstGeom prst="rect">
            <a:avLst/>
          </a:prstGeom>
          <a:noFill/>
        </p:spPr>
        <p:txBody>
          <a:bodyPr wrap="none" rtlCol="0">
            <a:spAutoFit/>
          </a:bodyPr>
          <a:lstStyle/>
          <a:p>
            <a:r>
              <a:rPr lang="en-US" sz="2200" dirty="0"/>
              <a:t>Weights</a:t>
            </a:r>
          </a:p>
        </p:txBody>
      </p:sp>
      <p:sp>
        <p:nvSpPr>
          <p:cNvPr id="10" name="TextBox 9">
            <a:extLst>
              <a:ext uri="{FF2B5EF4-FFF2-40B4-BE49-F238E27FC236}">
                <a16:creationId xmlns:a16="http://schemas.microsoft.com/office/drawing/2014/main" id="{A175581C-D801-7642-9401-49D3CEBF7176}"/>
              </a:ext>
            </a:extLst>
          </p:cNvPr>
          <p:cNvSpPr txBox="1"/>
          <p:nvPr/>
        </p:nvSpPr>
        <p:spPr>
          <a:xfrm>
            <a:off x="915351" y="1333009"/>
            <a:ext cx="1016625" cy="430887"/>
          </a:xfrm>
          <a:prstGeom prst="rect">
            <a:avLst/>
          </a:prstGeom>
          <a:noFill/>
        </p:spPr>
        <p:txBody>
          <a:bodyPr wrap="none" rtlCol="0">
            <a:spAutoFit/>
          </a:bodyPr>
          <a:lstStyle/>
          <a:p>
            <a:r>
              <a:rPr lang="en-US" sz="2200" dirty="0"/>
              <a:t>Inputs</a:t>
            </a:r>
          </a:p>
        </p:txBody>
      </p:sp>
      <p:grpSp>
        <p:nvGrpSpPr>
          <p:cNvPr id="16" name="Group 15">
            <a:extLst>
              <a:ext uri="{FF2B5EF4-FFF2-40B4-BE49-F238E27FC236}">
                <a16:creationId xmlns:a16="http://schemas.microsoft.com/office/drawing/2014/main" id="{AB5977BA-3E53-E940-9D23-A08E81A88767}"/>
              </a:ext>
            </a:extLst>
          </p:cNvPr>
          <p:cNvGrpSpPr/>
          <p:nvPr/>
        </p:nvGrpSpPr>
        <p:grpSpPr>
          <a:xfrm>
            <a:off x="1210728" y="1763896"/>
            <a:ext cx="2229048" cy="827314"/>
            <a:chOff x="1210728" y="1763896"/>
            <a:chExt cx="2229048" cy="827314"/>
          </a:xfrm>
        </p:grpSpPr>
        <p:sp>
          <p:nvSpPr>
            <p:cNvPr id="4" name="Oval 3">
              <a:extLst>
                <a:ext uri="{FF2B5EF4-FFF2-40B4-BE49-F238E27FC236}">
                  <a16:creationId xmlns:a16="http://schemas.microsoft.com/office/drawing/2014/main" id="{8D2E7A11-08A5-574D-A64E-06E7BAE24351}"/>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2" name="Straight Arrow Connector 11">
              <a:extLst>
                <a:ext uri="{FF2B5EF4-FFF2-40B4-BE49-F238E27FC236}">
                  <a16:creationId xmlns:a16="http://schemas.microsoft.com/office/drawing/2014/main" id="{8CDF5754-7FD8-0E4B-94E1-662AFEBEF9AD}"/>
                </a:ext>
              </a:extLst>
            </p:cNvPr>
            <p:cNvCxnSpPr>
              <a:cxnSpLocks/>
              <a:endCxn id="4"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7A70517-0BCD-3044-B2CA-5E0D912C7630}"/>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1</a:t>
              </a:r>
            </a:p>
          </p:txBody>
        </p:sp>
        <p:sp>
          <p:nvSpPr>
            <p:cNvPr id="15" name="Rectangle 14">
              <a:extLst>
                <a:ext uri="{FF2B5EF4-FFF2-40B4-BE49-F238E27FC236}">
                  <a16:creationId xmlns:a16="http://schemas.microsoft.com/office/drawing/2014/main" id="{C538C948-FD6C-6645-80A4-FEB5A7A04966}"/>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1</a:t>
              </a:r>
            </a:p>
          </p:txBody>
        </p:sp>
      </p:grpSp>
      <p:grpSp>
        <p:nvGrpSpPr>
          <p:cNvPr id="17" name="Group 16">
            <a:extLst>
              <a:ext uri="{FF2B5EF4-FFF2-40B4-BE49-F238E27FC236}">
                <a16:creationId xmlns:a16="http://schemas.microsoft.com/office/drawing/2014/main" id="{71B08AB2-CFA5-E640-B915-01ADD84E3400}"/>
              </a:ext>
            </a:extLst>
          </p:cNvPr>
          <p:cNvGrpSpPr/>
          <p:nvPr/>
        </p:nvGrpSpPr>
        <p:grpSpPr>
          <a:xfrm>
            <a:off x="1207910" y="2856284"/>
            <a:ext cx="2229048" cy="827314"/>
            <a:chOff x="1210728" y="1763896"/>
            <a:chExt cx="2229048" cy="827314"/>
          </a:xfrm>
        </p:grpSpPr>
        <p:sp>
          <p:nvSpPr>
            <p:cNvPr id="18" name="Oval 17">
              <a:extLst>
                <a:ext uri="{FF2B5EF4-FFF2-40B4-BE49-F238E27FC236}">
                  <a16:creationId xmlns:a16="http://schemas.microsoft.com/office/drawing/2014/main" id="{4BFD10E3-6C7E-CB4F-B283-7480BA7783D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19" name="Straight Arrow Connector 18">
              <a:extLst>
                <a:ext uri="{FF2B5EF4-FFF2-40B4-BE49-F238E27FC236}">
                  <a16:creationId xmlns:a16="http://schemas.microsoft.com/office/drawing/2014/main" id="{075A47E2-D09C-014F-84CA-9B1AAA6A20B6}"/>
                </a:ext>
              </a:extLst>
            </p:cNvPr>
            <p:cNvCxnSpPr>
              <a:cxnSpLocks/>
              <a:endCxn id="1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DE38A67-D3D7-3F4B-BF03-B1F0AB55790A}"/>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2</a:t>
              </a:r>
            </a:p>
          </p:txBody>
        </p:sp>
        <p:sp>
          <p:nvSpPr>
            <p:cNvPr id="21" name="Rectangle 20">
              <a:extLst>
                <a:ext uri="{FF2B5EF4-FFF2-40B4-BE49-F238E27FC236}">
                  <a16:creationId xmlns:a16="http://schemas.microsoft.com/office/drawing/2014/main" id="{1316BF89-2DA4-1847-809D-08C9D7340807}"/>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2</a:t>
              </a:r>
            </a:p>
          </p:txBody>
        </p:sp>
      </p:grpSp>
      <p:grpSp>
        <p:nvGrpSpPr>
          <p:cNvPr id="22" name="Group 21">
            <a:extLst>
              <a:ext uri="{FF2B5EF4-FFF2-40B4-BE49-F238E27FC236}">
                <a16:creationId xmlns:a16="http://schemas.microsoft.com/office/drawing/2014/main" id="{CBD33826-0BA6-6746-BCA9-92125E3927F7}"/>
              </a:ext>
            </a:extLst>
          </p:cNvPr>
          <p:cNvGrpSpPr/>
          <p:nvPr/>
        </p:nvGrpSpPr>
        <p:grpSpPr>
          <a:xfrm>
            <a:off x="1217986" y="3948672"/>
            <a:ext cx="2229048" cy="827314"/>
            <a:chOff x="1210728" y="1763896"/>
            <a:chExt cx="2229048" cy="827314"/>
          </a:xfrm>
        </p:grpSpPr>
        <p:sp>
          <p:nvSpPr>
            <p:cNvPr id="23" name="Oval 22">
              <a:extLst>
                <a:ext uri="{FF2B5EF4-FFF2-40B4-BE49-F238E27FC236}">
                  <a16:creationId xmlns:a16="http://schemas.microsoft.com/office/drawing/2014/main" id="{F52FB86F-0C78-F344-912C-5E1F15DFAD42}"/>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4" name="Straight Arrow Connector 23">
              <a:extLst>
                <a:ext uri="{FF2B5EF4-FFF2-40B4-BE49-F238E27FC236}">
                  <a16:creationId xmlns:a16="http://schemas.microsoft.com/office/drawing/2014/main" id="{40DE5CBE-96D5-904B-BA6E-F644994DE9DE}"/>
                </a:ext>
              </a:extLst>
            </p:cNvPr>
            <p:cNvCxnSpPr>
              <a:cxnSpLocks/>
              <a:endCxn id="23"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E96DA0F-8CF2-7C44-87D8-3E3D47C73F63}"/>
                </a:ext>
              </a:extLst>
            </p:cNvPr>
            <p:cNvSpPr txBox="1"/>
            <p:nvPr/>
          </p:nvSpPr>
          <p:spPr>
            <a:xfrm>
              <a:off x="1210728" y="1959728"/>
              <a:ext cx="439544" cy="430887"/>
            </a:xfrm>
            <a:prstGeom prst="rect">
              <a:avLst/>
            </a:prstGeom>
            <a:noFill/>
          </p:spPr>
          <p:txBody>
            <a:bodyPr wrap="square" rtlCol="0">
              <a:spAutoFit/>
            </a:bodyPr>
            <a:lstStyle/>
            <a:p>
              <a:r>
                <a:rPr lang="en-US" sz="2200" i="1" dirty="0"/>
                <a:t>x</a:t>
              </a:r>
              <a:r>
                <a:rPr lang="en-US" sz="2200" i="1" baseline="-25000" dirty="0"/>
                <a:t>3</a:t>
              </a:r>
            </a:p>
          </p:txBody>
        </p:sp>
        <p:sp>
          <p:nvSpPr>
            <p:cNvPr id="26" name="Rectangle 25">
              <a:extLst>
                <a:ext uri="{FF2B5EF4-FFF2-40B4-BE49-F238E27FC236}">
                  <a16:creationId xmlns:a16="http://schemas.microsoft.com/office/drawing/2014/main" id="{694529AF-50E4-9A41-986A-0984F9BC50A5}"/>
                </a:ext>
              </a:extLst>
            </p:cNvPr>
            <p:cNvSpPr/>
            <p:nvPr/>
          </p:nvSpPr>
          <p:spPr>
            <a:xfrm>
              <a:off x="2804618" y="1990505"/>
              <a:ext cx="434734" cy="369332"/>
            </a:xfrm>
            <a:prstGeom prst="rect">
              <a:avLst/>
            </a:prstGeom>
          </p:spPr>
          <p:txBody>
            <a:bodyPr wrap="none">
              <a:spAutoFit/>
            </a:bodyPr>
            <a:lstStyle/>
            <a:p>
              <a:r>
                <a:rPr lang="en-US" i="1" dirty="0"/>
                <a:t>w</a:t>
              </a:r>
              <a:r>
                <a:rPr lang="en-US" i="1" baseline="-25000" dirty="0"/>
                <a:t>3</a:t>
              </a:r>
            </a:p>
          </p:txBody>
        </p:sp>
      </p:grpSp>
      <p:grpSp>
        <p:nvGrpSpPr>
          <p:cNvPr id="27" name="Group 26">
            <a:extLst>
              <a:ext uri="{FF2B5EF4-FFF2-40B4-BE49-F238E27FC236}">
                <a16:creationId xmlns:a16="http://schemas.microsoft.com/office/drawing/2014/main" id="{921AA7A9-2F69-184B-AF9C-5ED029BCC203}"/>
              </a:ext>
            </a:extLst>
          </p:cNvPr>
          <p:cNvGrpSpPr/>
          <p:nvPr/>
        </p:nvGrpSpPr>
        <p:grpSpPr>
          <a:xfrm>
            <a:off x="1217986" y="5434623"/>
            <a:ext cx="2229048" cy="827314"/>
            <a:chOff x="1210728" y="1763896"/>
            <a:chExt cx="2229048" cy="827314"/>
          </a:xfrm>
        </p:grpSpPr>
        <p:sp>
          <p:nvSpPr>
            <p:cNvPr id="28" name="Oval 27">
              <a:extLst>
                <a:ext uri="{FF2B5EF4-FFF2-40B4-BE49-F238E27FC236}">
                  <a16:creationId xmlns:a16="http://schemas.microsoft.com/office/drawing/2014/main" id="{AB2380DA-6BC7-8840-BA3E-5308DD9CB314}"/>
                </a:ext>
              </a:extLst>
            </p:cNvPr>
            <p:cNvSpPr/>
            <p:nvPr/>
          </p:nvSpPr>
          <p:spPr>
            <a:xfrm>
              <a:off x="2612462" y="1763896"/>
              <a:ext cx="827314" cy="827314"/>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cxnSp>
          <p:nvCxnSpPr>
            <p:cNvPr id="29" name="Straight Arrow Connector 28">
              <a:extLst>
                <a:ext uri="{FF2B5EF4-FFF2-40B4-BE49-F238E27FC236}">
                  <a16:creationId xmlns:a16="http://schemas.microsoft.com/office/drawing/2014/main" id="{72A7FC25-5D7C-B042-BD23-E3BCC1E409A0}"/>
                </a:ext>
              </a:extLst>
            </p:cNvPr>
            <p:cNvCxnSpPr>
              <a:cxnSpLocks/>
              <a:endCxn id="28" idx="2"/>
            </p:cNvCxnSpPr>
            <p:nvPr/>
          </p:nvCxnSpPr>
          <p:spPr>
            <a:xfrm>
              <a:off x="1770743" y="2177553"/>
              <a:ext cx="841719" cy="0"/>
            </a:xfrm>
            <a:prstGeom prst="straightConnector1">
              <a:avLst/>
            </a:prstGeom>
            <a:ln w="63500" cap="rnd">
              <a:headEnd type="ova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E2D9B62-889D-A341-AC12-E21730DA9392}"/>
                </a:ext>
              </a:extLst>
            </p:cNvPr>
            <p:cNvSpPr txBox="1"/>
            <p:nvPr/>
          </p:nvSpPr>
          <p:spPr>
            <a:xfrm>
              <a:off x="1210728" y="1959728"/>
              <a:ext cx="439544" cy="430887"/>
            </a:xfrm>
            <a:prstGeom prst="rect">
              <a:avLst/>
            </a:prstGeom>
            <a:noFill/>
          </p:spPr>
          <p:txBody>
            <a:bodyPr wrap="square" rtlCol="0">
              <a:spAutoFit/>
            </a:bodyPr>
            <a:lstStyle/>
            <a:p>
              <a:r>
                <a:rPr lang="en-US" sz="2200" i="1" dirty="0" err="1"/>
                <a:t>x</a:t>
              </a:r>
              <a:r>
                <a:rPr lang="en-US" sz="2200" i="1" baseline="-25000" dirty="0" err="1"/>
                <a:t>n</a:t>
              </a:r>
              <a:endParaRPr lang="en-US" sz="2200" i="1" baseline="-25000" dirty="0"/>
            </a:p>
          </p:txBody>
        </p:sp>
        <p:sp>
          <p:nvSpPr>
            <p:cNvPr id="31" name="Rectangle 30">
              <a:extLst>
                <a:ext uri="{FF2B5EF4-FFF2-40B4-BE49-F238E27FC236}">
                  <a16:creationId xmlns:a16="http://schemas.microsoft.com/office/drawing/2014/main" id="{30DCA045-1EF1-FE4C-98F2-D95DBEB9D625}"/>
                </a:ext>
              </a:extLst>
            </p:cNvPr>
            <p:cNvSpPr/>
            <p:nvPr/>
          </p:nvSpPr>
          <p:spPr>
            <a:xfrm>
              <a:off x="2804618" y="1990505"/>
              <a:ext cx="434734" cy="369332"/>
            </a:xfrm>
            <a:prstGeom prst="rect">
              <a:avLst/>
            </a:prstGeom>
          </p:spPr>
          <p:txBody>
            <a:bodyPr wrap="none">
              <a:spAutoFit/>
            </a:bodyPr>
            <a:lstStyle/>
            <a:p>
              <a:r>
                <a:rPr lang="en-US" i="1" dirty="0" err="1"/>
                <a:t>w</a:t>
              </a:r>
              <a:r>
                <a:rPr lang="en-US" i="1" baseline="-25000" dirty="0" err="1"/>
                <a:t>n</a:t>
              </a:r>
              <a:endParaRPr lang="en-US" i="1" baseline="-25000" dirty="0"/>
            </a:p>
          </p:txBody>
        </p:sp>
      </p:grpSp>
      <p:sp>
        <p:nvSpPr>
          <p:cNvPr id="32" name="TextBox 31">
            <a:extLst>
              <a:ext uri="{FF2B5EF4-FFF2-40B4-BE49-F238E27FC236}">
                <a16:creationId xmlns:a16="http://schemas.microsoft.com/office/drawing/2014/main" id="{E89F5655-F30E-DB4C-9487-89E28A2BEBB0}"/>
              </a:ext>
            </a:extLst>
          </p:cNvPr>
          <p:cNvSpPr txBox="1"/>
          <p:nvPr/>
        </p:nvSpPr>
        <p:spPr>
          <a:xfrm>
            <a:off x="1931976" y="4942801"/>
            <a:ext cx="367408" cy="369332"/>
          </a:xfrm>
          <a:prstGeom prst="rect">
            <a:avLst/>
          </a:prstGeom>
          <a:noFill/>
        </p:spPr>
        <p:txBody>
          <a:bodyPr wrap="none" rtlCol="0">
            <a:spAutoFit/>
          </a:bodyPr>
          <a:lstStyle/>
          <a:p>
            <a:r>
              <a:rPr lang="en-US" dirty="0"/>
              <a:t>…</a:t>
            </a:r>
          </a:p>
        </p:txBody>
      </p:sp>
      <p:sp>
        <p:nvSpPr>
          <p:cNvPr id="33" name="Oval 32">
            <a:extLst>
              <a:ext uri="{FF2B5EF4-FFF2-40B4-BE49-F238E27FC236}">
                <a16:creationId xmlns:a16="http://schemas.microsoft.com/office/drawing/2014/main" id="{61EF0EF3-B76E-D24D-8257-33D698E4A5B0}"/>
              </a:ext>
            </a:extLst>
          </p:cNvPr>
          <p:cNvSpPr/>
          <p:nvPr/>
        </p:nvSpPr>
        <p:spPr>
          <a:xfrm>
            <a:off x="4517364" y="2916078"/>
            <a:ext cx="1859908" cy="1859908"/>
          </a:xfrm>
          <a:prstGeom prst="ellipse">
            <a:avLst/>
          </a:prstGeom>
          <a:solidFill>
            <a:srgbClr val="A88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chemeClr val="accent1"/>
                </a:solidFill>
              </a:rPr>
              <a:t>Σ</a:t>
            </a:r>
            <a:r>
              <a:rPr lang="en-US" sz="2000" dirty="0">
                <a:solidFill>
                  <a:schemeClr val="accent1"/>
                </a:solidFill>
              </a:rPr>
              <a:t> </a:t>
            </a:r>
            <a:r>
              <a:rPr lang="en-US" sz="2000" i="1" dirty="0" err="1">
                <a:solidFill>
                  <a:schemeClr val="accent1"/>
                </a:solidFill>
              </a:rPr>
              <a:t>w</a:t>
            </a:r>
            <a:r>
              <a:rPr lang="en-US" sz="2000" i="1" baseline="-25000" dirty="0" err="1">
                <a:solidFill>
                  <a:schemeClr val="accent1"/>
                </a:solidFill>
              </a:rPr>
              <a:t>i</a:t>
            </a:r>
            <a:r>
              <a:rPr lang="en-US" sz="2000" i="1" dirty="0">
                <a:solidFill>
                  <a:schemeClr val="accent1"/>
                </a:solidFill>
              </a:rPr>
              <a:t> * x</a:t>
            </a:r>
            <a:r>
              <a:rPr lang="en-US" sz="2000" i="1" baseline="-25000" dirty="0">
                <a:solidFill>
                  <a:schemeClr val="accent1"/>
                </a:solidFill>
              </a:rPr>
              <a:t>i</a:t>
            </a:r>
            <a:r>
              <a:rPr lang="en-US" sz="2000" dirty="0">
                <a:solidFill>
                  <a:schemeClr val="accent1"/>
                </a:solidFill>
              </a:rPr>
              <a:t>  	</a:t>
            </a:r>
          </a:p>
        </p:txBody>
      </p:sp>
      <p:cxnSp>
        <p:nvCxnSpPr>
          <p:cNvPr id="36" name="Straight Arrow Connector 35">
            <a:extLst>
              <a:ext uri="{FF2B5EF4-FFF2-40B4-BE49-F238E27FC236}">
                <a16:creationId xmlns:a16="http://schemas.microsoft.com/office/drawing/2014/main" id="{CFC915F2-4D25-A84C-B2B3-0EE78B04FFEA}"/>
              </a:ext>
            </a:extLst>
          </p:cNvPr>
          <p:cNvCxnSpPr>
            <a:cxnSpLocks/>
            <a:stCxn id="4" idx="6"/>
            <a:endCxn id="33" idx="1"/>
          </p:cNvCxnSpPr>
          <p:nvPr/>
        </p:nvCxnSpPr>
        <p:spPr>
          <a:xfrm>
            <a:off x="3439776" y="2177553"/>
            <a:ext cx="1349965" cy="101090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FDD6C64-237A-A946-A864-E33F6F813EB2}"/>
              </a:ext>
            </a:extLst>
          </p:cNvPr>
          <p:cNvCxnSpPr>
            <a:cxnSpLocks/>
            <a:stCxn id="18" idx="6"/>
          </p:cNvCxnSpPr>
          <p:nvPr/>
        </p:nvCxnSpPr>
        <p:spPr>
          <a:xfrm>
            <a:off x="3436958" y="3269941"/>
            <a:ext cx="1152988" cy="29735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7DD6B56-2EA2-7442-9B5C-FEA675CF5084}"/>
              </a:ext>
            </a:extLst>
          </p:cNvPr>
          <p:cNvCxnSpPr>
            <a:cxnSpLocks/>
            <a:stCxn id="23" idx="6"/>
          </p:cNvCxnSpPr>
          <p:nvPr/>
        </p:nvCxnSpPr>
        <p:spPr>
          <a:xfrm flipV="1">
            <a:off x="3447034" y="3999689"/>
            <a:ext cx="1070330" cy="3626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3BE96C-4A03-E948-96BB-91B71FBB2EAF}"/>
              </a:ext>
            </a:extLst>
          </p:cNvPr>
          <p:cNvCxnSpPr>
            <a:cxnSpLocks/>
            <a:stCxn id="28" idx="6"/>
            <a:endCxn id="33" idx="3"/>
          </p:cNvCxnSpPr>
          <p:nvPr/>
        </p:nvCxnSpPr>
        <p:spPr>
          <a:xfrm flipV="1">
            <a:off x="3447034" y="4503609"/>
            <a:ext cx="1342707" cy="13446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7E70F8-2C88-004C-AB33-6D3911F414F0}"/>
              </a:ext>
            </a:extLst>
          </p:cNvPr>
          <p:cNvSpPr/>
          <p:nvPr/>
        </p:nvSpPr>
        <p:spPr>
          <a:xfrm>
            <a:off x="7004550" y="3308322"/>
            <a:ext cx="1067623" cy="1058343"/>
          </a:xfrm>
          <a:prstGeom prst="rect">
            <a:avLst/>
          </a:prstGeom>
          <a:solidFill>
            <a:srgbClr val="2D71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accent1"/>
                </a:solidFill>
              </a:rPr>
              <a:t>ᵠ</a:t>
            </a:r>
          </a:p>
        </p:txBody>
      </p:sp>
      <p:cxnSp>
        <p:nvCxnSpPr>
          <p:cNvPr id="60" name="Straight Arrow Connector 59">
            <a:extLst>
              <a:ext uri="{FF2B5EF4-FFF2-40B4-BE49-F238E27FC236}">
                <a16:creationId xmlns:a16="http://schemas.microsoft.com/office/drawing/2014/main" id="{B0E829C7-9B3E-BA48-AB82-F0E5697C088E}"/>
              </a:ext>
            </a:extLst>
          </p:cNvPr>
          <p:cNvCxnSpPr>
            <a:cxnSpLocks/>
            <a:stCxn id="33" idx="6"/>
            <a:endCxn id="59" idx="1"/>
          </p:cNvCxnSpPr>
          <p:nvPr/>
        </p:nvCxnSpPr>
        <p:spPr>
          <a:xfrm flipV="1">
            <a:off x="6377272" y="3837494"/>
            <a:ext cx="627278" cy="85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2F1270C-3B0B-6B43-9016-BC61993DD2C7}"/>
              </a:ext>
            </a:extLst>
          </p:cNvPr>
          <p:cNvSpPr txBox="1"/>
          <p:nvPr/>
        </p:nvSpPr>
        <p:spPr>
          <a:xfrm>
            <a:off x="6808102" y="2494666"/>
            <a:ext cx="1555234" cy="769441"/>
          </a:xfrm>
          <a:prstGeom prst="rect">
            <a:avLst/>
          </a:prstGeom>
          <a:noFill/>
        </p:spPr>
        <p:txBody>
          <a:bodyPr wrap="none" rtlCol="0">
            <a:spAutoFit/>
          </a:bodyPr>
          <a:lstStyle/>
          <a:p>
            <a:pPr algn="ctr"/>
            <a:r>
              <a:rPr lang="en-US" sz="2200" dirty="0"/>
              <a:t>Activation </a:t>
            </a:r>
            <a:br>
              <a:rPr lang="en-US" sz="2200" dirty="0"/>
            </a:br>
            <a:r>
              <a:rPr lang="en-US" sz="2200" dirty="0"/>
              <a:t>Function</a:t>
            </a:r>
          </a:p>
        </p:txBody>
      </p:sp>
      <p:sp>
        <p:nvSpPr>
          <p:cNvPr id="65" name="TextBox 64">
            <a:extLst>
              <a:ext uri="{FF2B5EF4-FFF2-40B4-BE49-F238E27FC236}">
                <a16:creationId xmlns:a16="http://schemas.microsoft.com/office/drawing/2014/main" id="{5F16B675-D565-584C-B722-479B30EC9CAA}"/>
              </a:ext>
            </a:extLst>
          </p:cNvPr>
          <p:cNvSpPr txBox="1"/>
          <p:nvPr/>
        </p:nvSpPr>
        <p:spPr>
          <a:xfrm>
            <a:off x="4727008" y="2159174"/>
            <a:ext cx="1508746" cy="769441"/>
          </a:xfrm>
          <a:prstGeom prst="rect">
            <a:avLst/>
          </a:prstGeom>
          <a:noFill/>
        </p:spPr>
        <p:txBody>
          <a:bodyPr wrap="none" rtlCol="0">
            <a:spAutoFit/>
          </a:bodyPr>
          <a:lstStyle/>
          <a:p>
            <a:pPr algn="ctr"/>
            <a:r>
              <a:rPr lang="en-US" sz="2200" dirty="0"/>
              <a:t>Weighted </a:t>
            </a:r>
          </a:p>
          <a:p>
            <a:pPr algn="ctr"/>
            <a:r>
              <a:rPr lang="en-US" sz="2200" dirty="0"/>
              <a:t>Sum</a:t>
            </a:r>
          </a:p>
        </p:txBody>
      </p:sp>
      <p:cxnSp>
        <p:nvCxnSpPr>
          <p:cNvPr id="66" name="Straight Arrow Connector 65">
            <a:extLst>
              <a:ext uri="{FF2B5EF4-FFF2-40B4-BE49-F238E27FC236}">
                <a16:creationId xmlns:a16="http://schemas.microsoft.com/office/drawing/2014/main" id="{75B6FD47-CC24-1143-8A2E-64ACDABF2E4F}"/>
              </a:ext>
            </a:extLst>
          </p:cNvPr>
          <p:cNvCxnSpPr>
            <a:cxnSpLocks/>
          </p:cNvCxnSpPr>
          <p:nvPr/>
        </p:nvCxnSpPr>
        <p:spPr>
          <a:xfrm flipV="1">
            <a:off x="7528521" y="4366665"/>
            <a:ext cx="0" cy="73530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2B79EF-CC43-EF4F-A069-13414D4D5BA0}"/>
              </a:ext>
            </a:extLst>
          </p:cNvPr>
          <p:cNvSpPr txBox="1"/>
          <p:nvPr/>
        </p:nvSpPr>
        <p:spPr>
          <a:xfrm>
            <a:off x="6951571" y="5111457"/>
            <a:ext cx="1268296" cy="369332"/>
          </a:xfrm>
          <a:prstGeom prst="rect">
            <a:avLst/>
          </a:prstGeom>
          <a:noFill/>
        </p:spPr>
        <p:txBody>
          <a:bodyPr wrap="none" rtlCol="0">
            <a:spAutoFit/>
          </a:bodyPr>
          <a:lstStyle/>
          <a:p>
            <a:pPr algn="ctr"/>
            <a:r>
              <a:rPr lang="en-US" dirty="0"/>
              <a:t>Threshold</a:t>
            </a:r>
          </a:p>
        </p:txBody>
      </p:sp>
      <p:cxnSp>
        <p:nvCxnSpPr>
          <p:cNvPr id="69" name="Straight Arrow Connector 68">
            <a:extLst>
              <a:ext uri="{FF2B5EF4-FFF2-40B4-BE49-F238E27FC236}">
                <a16:creationId xmlns:a16="http://schemas.microsoft.com/office/drawing/2014/main" id="{785AF405-3454-8947-9C98-AD80B83455E1}"/>
              </a:ext>
            </a:extLst>
          </p:cNvPr>
          <p:cNvCxnSpPr>
            <a:cxnSpLocks/>
          </p:cNvCxnSpPr>
          <p:nvPr/>
        </p:nvCxnSpPr>
        <p:spPr>
          <a:xfrm flipV="1">
            <a:off x="8074981" y="3843942"/>
            <a:ext cx="688832" cy="1"/>
          </a:xfrm>
          <a:prstGeom prst="straightConnector1">
            <a:avLst/>
          </a:prstGeom>
          <a:ln w="63500">
            <a:solidFill>
              <a:srgbClr val="F5CD4B"/>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F436E62-3787-6F42-942F-54FDB7D38DDF}"/>
              </a:ext>
            </a:extLst>
          </p:cNvPr>
          <p:cNvSpPr/>
          <p:nvPr/>
        </p:nvSpPr>
        <p:spPr>
          <a:xfrm>
            <a:off x="8692642" y="3630357"/>
            <a:ext cx="950901" cy="369332"/>
          </a:xfrm>
          <a:prstGeom prst="rect">
            <a:avLst/>
          </a:prstGeom>
        </p:spPr>
        <p:txBody>
          <a:bodyPr wrap="none">
            <a:spAutoFit/>
          </a:bodyPr>
          <a:lstStyle/>
          <a:p>
            <a:r>
              <a:rPr lang="en-US" dirty="0"/>
              <a:t>Output</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4BA676C-8923-0A4B-A34E-4649B9776C87}"/>
                  </a:ext>
                </a:extLst>
              </p:cNvPr>
              <p:cNvSpPr txBox="1"/>
              <p:nvPr/>
            </p:nvSpPr>
            <p:spPr>
              <a:xfrm>
                <a:off x="7185241" y="395717"/>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74" name="TextBox 73">
                <a:extLst>
                  <a:ext uri="{FF2B5EF4-FFF2-40B4-BE49-F238E27FC236}">
                    <a16:creationId xmlns:a16="http://schemas.microsoft.com/office/drawing/2014/main" id="{04BA676C-8923-0A4B-A34E-4649B9776C87}"/>
                  </a:ext>
                </a:extLst>
              </p:cNvPr>
              <p:cNvSpPr txBox="1">
                <a:spLocks noRot="1" noChangeAspect="1" noMove="1" noResize="1" noEditPoints="1" noAdjustHandles="1" noChangeArrowheads="1" noChangeShapeType="1" noTextEdit="1"/>
              </p:cNvSpPr>
              <p:nvPr/>
            </p:nvSpPr>
            <p:spPr>
              <a:xfrm>
                <a:off x="7185241" y="395717"/>
                <a:ext cx="3965701" cy="1248547"/>
              </a:xfrm>
              <a:prstGeom prst="rect">
                <a:avLst/>
              </a:prstGeom>
              <a:blipFill>
                <a:blip r:embed="rId2"/>
                <a:stretch>
                  <a:fillRect l="-319" t="-78788" r="-958" b="-109091"/>
                </a:stretch>
              </a:blipFill>
            </p:spPr>
            <p:txBody>
              <a:bodyPr/>
              <a:lstStyle/>
              <a:p>
                <a:r>
                  <a:rPr lang="en-US">
                    <a:noFill/>
                  </a:rPr>
                  <a:t> </a:t>
                </a:r>
              </a:p>
            </p:txBody>
          </p:sp>
        </mc:Fallback>
      </mc:AlternateContent>
    </p:spTree>
    <p:extLst>
      <p:ext uri="{BB962C8B-B14F-4D97-AF65-F5344CB8AC3E}">
        <p14:creationId xmlns:p14="http://schemas.microsoft.com/office/powerpoint/2010/main" val="4148926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We can think about the perceptron or the sigmoid neuron as a device that makes decisions by weighing up evidence.</a:t>
            </a:r>
          </a:p>
          <a:p>
            <a:r>
              <a:rPr lang="en-US" dirty="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381750" y="3429001"/>
            <a:ext cx="3048000" cy="2354461"/>
          </a:xfrm>
          <a:prstGeom prst="rect">
            <a:avLst/>
          </a:prstGeom>
        </p:spPr>
      </p:pic>
      <p:pic>
        <p:nvPicPr>
          <p:cNvPr id="13" name="Picture 12"/>
          <p:cNvPicPr>
            <a:picLocks noChangeAspect="1"/>
          </p:cNvPicPr>
          <p:nvPr/>
        </p:nvPicPr>
        <p:blipFill>
          <a:blip r:embed="rId3"/>
          <a:stretch>
            <a:fillRect/>
          </a:stretch>
        </p:blipFill>
        <p:spPr>
          <a:xfrm>
            <a:off x="2838450" y="3792737"/>
            <a:ext cx="2667000" cy="1314450"/>
          </a:xfrm>
          <a:prstGeom prst="rect">
            <a:avLst/>
          </a:prstGeom>
        </p:spPr>
      </p:pic>
      <p:sp>
        <p:nvSpPr>
          <p:cNvPr id="4" name="TextBox 3"/>
          <p:cNvSpPr txBox="1"/>
          <p:nvPr/>
        </p:nvSpPr>
        <p:spPr>
          <a:xfrm>
            <a:off x="1276727" y="6105983"/>
            <a:ext cx="8169224" cy="369332"/>
          </a:xfrm>
          <a:prstGeom prst="rect">
            <a:avLst/>
          </a:prstGeom>
          <a:noFill/>
        </p:spPr>
        <p:txBody>
          <a:bodyPr wrap="none" rtlCol="0">
            <a:spAutoFit/>
          </a:bodyPr>
          <a:lstStyle/>
          <a:p>
            <a:r>
              <a:rPr lang="en-US" dirty="0"/>
              <a:t>Example from Michael Nielsen’s book </a:t>
            </a:r>
            <a:r>
              <a:rPr lang="en-US" dirty="0">
                <a:hlinkClick r:id="rId4"/>
              </a:rPr>
              <a:t>Neural Networks and Deep Learning</a:t>
            </a:r>
            <a:endParaRPr lang="en-US" dirty="0"/>
          </a:p>
        </p:txBody>
      </p:sp>
    </p:spTree>
    <p:extLst>
      <p:ext uri="{BB962C8B-B14F-4D97-AF65-F5344CB8AC3E}">
        <p14:creationId xmlns:p14="http://schemas.microsoft.com/office/powerpoint/2010/main" val="265515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p>
          <a:p>
            <a:r>
              <a:rPr lang="en-US" dirty="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a:p>
            <a:pPr marL="385763" indent="-385763">
              <a:buFont typeface="+mj-lt"/>
              <a:buAutoNum type="arabicPeriod"/>
            </a:pPr>
            <a:endParaRPr lang="en-US" dirty="0"/>
          </a:p>
        </p:txBody>
      </p:sp>
      <p:pic>
        <p:nvPicPr>
          <p:cNvPr id="10" name="Picture 9"/>
          <p:cNvPicPr>
            <a:picLocks noChangeAspect="1"/>
          </p:cNvPicPr>
          <p:nvPr/>
        </p:nvPicPr>
        <p:blipFill>
          <a:blip r:embed="rId3"/>
          <a:stretch>
            <a:fillRect/>
          </a:stretch>
        </p:blipFill>
        <p:spPr>
          <a:xfrm>
            <a:off x="1561540" y="4286250"/>
            <a:ext cx="1543050" cy="1543050"/>
          </a:xfrm>
          <a:prstGeom prst="rect">
            <a:avLst/>
          </a:prstGeom>
        </p:spPr>
      </p:pic>
      <p:pic>
        <p:nvPicPr>
          <p:cNvPr id="11" name="Picture 10"/>
          <p:cNvPicPr>
            <a:picLocks noChangeAspect="1"/>
          </p:cNvPicPr>
          <p:nvPr/>
        </p:nvPicPr>
        <p:blipFill>
          <a:blip r:embed="rId4"/>
          <a:stretch>
            <a:fillRect/>
          </a:stretch>
        </p:blipFill>
        <p:spPr>
          <a:xfrm>
            <a:off x="3390341" y="4286250"/>
            <a:ext cx="2164993" cy="1543050"/>
          </a:xfrm>
          <a:prstGeom prst="rect">
            <a:avLst/>
          </a:prstGeom>
        </p:spPr>
      </p:pic>
      <p:pic>
        <p:nvPicPr>
          <p:cNvPr id="12" name="Picture 11"/>
          <p:cNvPicPr>
            <a:picLocks noChangeAspect="1"/>
          </p:cNvPicPr>
          <p:nvPr/>
        </p:nvPicPr>
        <p:blipFill>
          <a:blip r:embed="rId5"/>
          <a:stretch>
            <a:fillRect/>
          </a:stretch>
        </p:blipFill>
        <p:spPr>
          <a:xfrm>
            <a:off x="5825956" y="4286250"/>
            <a:ext cx="2135371" cy="1543050"/>
          </a:xfrm>
          <a:prstGeom prst="rect">
            <a:avLst/>
          </a:prstGeom>
        </p:spPr>
      </p:pic>
      <p:pic>
        <p:nvPicPr>
          <p:cNvPr id="13" name="Picture 12"/>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4246139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Perceptrons</a:t>
            </a:r>
            <a:r>
              <a:rPr lang="en-US"/>
              <a:t> for decision making</a:t>
            </a:r>
          </a:p>
        </p:txBody>
      </p:sp>
      <p:sp>
        <p:nvSpPr>
          <p:cNvPr id="3" name="Content Placeholder 2"/>
          <p:cNvSpPr>
            <a:spLocks noGrp="1"/>
          </p:cNvSpPr>
          <p:nvPr>
            <p:ph idx="1"/>
          </p:nvPr>
        </p:nvSpPr>
        <p:spPr/>
        <p:txBody>
          <a:bodyPr/>
          <a:lstStyle/>
          <a:p>
            <a:r>
              <a:rPr lang="en-US"/>
              <a:t>By varying weights and the threshold we get different models of decision making </a:t>
            </a:r>
          </a:p>
          <a:p>
            <a:r>
              <a:rPr lang="en-US"/>
              <a:t>Example 1: w</a:t>
            </a:r>
            <a:r>
              <a:rPr lang="en-US" baseline="-25000"/>
              <a:t>1</a:t>
            </a:r>
            <a:r>
              <a:rPr lang="en-US"/>
              <a:t>= 6   w</a:t>
            </a:r>
            <a:r>
              <a:rPr lang="en-US" baseline="-25000"/>
              <a:t>2 </a:t>
            </a:r>
            <a:r>
              <a:rPr lang="en-US"/>
              <a:t>= 2   w</a:t>
            </a:r>
            <a:r>
              <a:rPr lang="en-US" baseline="-25000"/>
              <a:t>3</a:t>
            </a:r>
            <a:r>
              <a:rPr lang="en-US"/>
              <a:t> = 2,  threshold = 5</a:t>
            </a:r>
          </a:p>
          <a:p>
            <a:r>
              <a:rPr lang="en-US"/>
              <a:t>Example 2: w</a:t>
            </a:r>
            <a:r>
              <a:rPr lang="en-US" baseline="-25000"/>
              <a:t>1</a:t>
            </a:r>
            <a:r>
              <a:rPr lang="en-US"/>
              <a:t>= 6   w</a:t>
            </a:r>
            <a:r>
              <a:rPr lang="en-US" baseline="-25000"/>
              <a:t>2 </a:t>
            </a:r>
            <a:r>
              <a:rPr lang="en-US"/>
              <a:t>= 2   w</a:t>
            </a:r>
            <a:r>
              <a:rPr lang="en-US" baseline="-25000"/>
              <a:t>3</a:t>
            </a:r>
            <a:r>
              <a:rPr lang="en-US"/>
              <a:t> = 2,  threshold = 3</a:t>
            </a:r>
          </a:p>
          <a:p>
            <a:endParaRPr lang="en-US"/>
          </a:p>
        </p:txBody>
      </p:sp>
      <p:pic>
        <p:nvPicPr>
          <p:cNvPr id="8" name="Picture 7"/>
          <p:cNvPicPr>
            <a:picLocks noChangeAspect="1"/>
          </p:cNvPicPr>
          <p:nvPr/>
        </p:nvPicPr>
        <p:blipFill>
          <a:blip r:embed="rId3"/>
          <a:stretch>
            <a:fillRect/>
          </a:stretch>
        </p:blipFill>
        <p:spPr>
          <a:xfrm>
            <a:off x="1561540" y="4286250"/>
            <a:ext cx="1543050" cy="1543050"/>
          </a:xfrm>
          <a:prstGeom prst="rect">
            <a:avLst/>
          </a:prstGeom>
        </p:spPr>
      </p:pic>
      <p:pic>
        <p:nvPicPr>
          <p:cNvPr id="10" name="Picture 9"/>
          <p:cNvPicPr>
            <a:picLocks noChangeAspect="1"/>
          </p:cNvPicPr>
          <p:nvPr/>
        </p:nvPicPr>
        <p:blipFill>
          <a:blip r:embed="rId4"/>
          <a:stretch>
            <a:fillRect/>
          </a:stretch>
        </p:blipFill>
        <p:spPr>
          <a:xfrm>
            <a:off x="3390341" y="4286250"/>
            <a:ext cx="2164993" cy="1543050"/>
          </a:xfrm>
          <a:prstGeom prst="rect">
            <a:avLst/>
          </a:prstGeom>
        </p:spPr>
      </p:pic>
      <p:pic>
        <p:nvPicPr>
          <p:cNvPr id="11" name="Picture 10"/>
          <p:cNvPicPr>
            <a:picLocks noChangeAspect="1"/>
          </p:cNvPicPr>
          <p:nvPr/>
        </p:nvPicPr>
        <p:blipFill>
          <a:blip r:embed="rId5"/>
          <a:stretch>
            <a:fillRect/>
          </a:stretch>
        </p:blipFill>
        <p:spPr>
          <a:xfrm>
            <a:off x="5825956" y="4286250"/>
            <a:ext cx="2135371" cy="1543050"/>
          </a:xfrm>
          <a:prstGeom prst="rect">
            <a:avLst/>
          </a:prstGeom>
        </p:spPr>
      </p:pic>
      <p:pic>
        <p:nvPicPr>
          <p:cNvPr id="12" name="Picture 11"/>
          <p:cNvPicPr>
            <a:picLocks noChangeAspect="1"/>
          </p:cNvPicPr>
          <p:nvPr/>
        </p:nvPicPr>
        <p:blipFill>
          <a:blip r:embed="rId6"/>
          <a:stretch>
            <a:fillRect/>
          </a:stretch>
        </p:blipFill>
        <p:spPr>
          <a:xfrm>
            <a:off x="8019490" y="4400550"/>
            <a:ext cx="2667000" cy="1314450"/>
          </a:xfrm>
          <a:prstGeom prst="rect">
            <a:avLst/>
          </a:prstGeom>
        </p:spPr>
      </p:pic>
    </p:spTree>
    <p:extLst>
      <p:ext uri="{BB962C8B-B14F-4D97-AF65-F5344CB8AC3E}">
        <p14:creationId xmlns:p14="http://schemas.microsoft.com/office/powerpoint/2010/main" val="72441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6998-9ACB-2A4A-9E6A-595141FFF7A1}"/>
              </a:ext>
            </a:extLst>
          </p:cNvPr>
          <p:cNvSpPr>
            <a:spLocks noGrp="1"/>
          </p:cNvSpPr>
          <p:nvPr>
            <p:ph type="title"/>
          </p:nvPr>
        </p:nvSpPr>
        <p:spPr/>
        <p:txBody>
          <a:bodyPr/>
          <a:lstStyle/>
          <a:p>
            <a:r>
              <a:rPr lang="en-US" dirty="0"/>
              <a:t>Notational changes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F9B02D-50E1-124E-BAB4-1A2EC12F8FC4}"/>
                  </a:ext>
                </a:extLst>
              </p:cNvPr>
              <p:cNvSpPr>
                <a:spLocks noGrp="1"/>
              </p:cNvSpPr>
              <p:nvPr>
                <p:ph idx="1"/>
              </p:nvPr>
            </p:nvSpPr>
            <p:spPr/>
            <p:txBody>
              <a:bodyPr>
                <a:normAutofit/>
              </a:bodyPr>
              <a:lstStyle/>
              <a:p>
                <a:r>
                  <a:rPr lang="en-US" b="0" i="0" dirty="0">
                    <a:latin typeface="Cambria Math" panose="02040503050406030204" pitchFamily="18" charset="0"/>
                  </a:rPr>
                  <a:t>Change 1: We can write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oMath>
                </a14:m>
                <a:r>
                  <a:rPr lang="en-US" b="0" i="0" dirty="0">
                    <a:latin typeface="Cambria Math" panose="02040503050406030204" pitchFamily="18" charset="0"/>
                  </a:rPr>
                  <a:t> as a dot product </a:t>
                </a:r>
                <a:r>
                  <a:rPr lang="en-US" b="0" i="0">
                    <a:latin typeface="Cambria Math" panose="02040503050406030204" pitchFamily="18" charset="0"/>
                  </a:rPr>
                  <a:t>of the </a:t>
                </a:r>
                <a:r>
                  <a:rPr lang="en-US">
                    <a:latin typeface="Cambria Math" panose="02040503050406030204" pitchFamily="18" charset="0"/>
                  </a:rPr>
                  <a:t>input </a:t>
                </a:r>
                <a:r>
                  <a:rPr lang="en-US" dirty="0">
                    <a:latin typeface="Cambria Math" panose="02040503050406030204" pitchFamily="18" charset="0"/>
                  </a:rPr>
                  <a:t>vector and the weight vector</a:t>
                </a:r>
                <a:r>
                  <a:rPr lang="en-US" b="0" i="0" dirty="0">
                    <a:latin typeface="Cambria Math" panose="02040503050406030204" pitchFamily="18" charset="0"/>
                  </a:rPr>
                  <a:t>:</a:t>
                </a:r>
              </a:p>
              <a:p>
                <a:endParaRPr lang="en-US"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𝒙</m:t>
                      </m:r>
                    </m:oMath>
                  </m:oMathPara>
                </a14:m>
                <a:endParaRPr lang="en-US" b="1" dirty="0">
                  <a:latin typeface="Cambria Math" panose="02040503050406030204" pitchFamily="18" charset="0"/>
                </a:endParaRPr>
              </a:p>
              <a:p>
                <a:endParaRPr lang="en-US" dirty="0">
                  <a:latin typeface="Cambria Math" panose="02040503050406030204" pitchFamily="18" charset="0"/>
                </a:endParaRPr>
              </a:p>
              <a:p>
                <a:r>
                  <a:rPr lang="en-US" dirty="0">
                    <a:latin typeface="Cambria Math" panose="02040503050406030204" pitchFamily="18" charset="0"/>
                  </a:rPr>
                  <a:t>Change 2:  We can move the threshold to other other side of the inequality.  We define a perceptron’s “bias” as the -1 * its threshold:</a:t>
                </a:r>
              </a:p>
              <a:p>
                <a:pPr algn="ct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oMath>
                </a14:m>
                <a:endParaRPr lang="en-US" dirty="0">
                  <a:latin typeface="Cambria Math" panose="02040503050406030204" pitchFamily="18" charset="0"/>
                </a:endParaRPr>
              </a:p>
              <a:p>
                <a:endParaRPr lang="en-US" dirty="0">
                  <a:latin typeface="Cambria Math" panose="02040503050406030204" pitchFamily="18" charset="0"/>
                </a:endParaRPr>
              </a:p>
              <a:p>
                <a:endParaRPr lang="en-US" dirty="0">
                  <a:latin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C8F9B02D-50E1-124E-BAB4-1A2EC12F8FC4}"/>
                  </a:ext>
                </a:extLst>
              </p:cNvPr>
              <p:cNvSpPr>
                <a:spLocks noGrp="1" noRot="1" noChangeAspect="1" noMove="1" noResize="1" noEditPoints="1" noAdjustHandles="1" noChangeArrowheads="1" noChangeShapeType="1" noTextEdit="1"/>
              </p:cNvSpPr>
              <p:nvPr>
                <p:ph idx="1"/>
              </p:nvPr>
            </p:nvSpPr>
            <p:spPr>
              <a:blipFill>
                <a:blip r:embed="rId3"/>
                <a:stretch>
                  <a:fillRect l="-603" t="-105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5E3F192-3191-394A-880F-6E856741933C}"/>
                  </a:ext>
                </a:extLst>
              </p:cNvPr>
              <p:cNvSpPr txBox="1"/>
              <p:nvPr/>
            </p:nvSpPr>
            <p:spPr>
              <a:xfrm>
                <a:off x="711613" y="4805876"/>
                <a:ext cx="3965701"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output</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0 </m:t>
                              </m:r>
                              <m:r>
                                <a:rPr lang="en-US" b="0" i="0" smtClean="0">
                                  <a:latin typeface="Cambria Math" panose="02040503050406030204" pitchFamily="18" charset="0"/>
                                </a:rPr>
                                <m:t> </m:t>
                              </m:r>
                              <m:r>
                                <m:rPr>
                                  <m:sty m:val="p"/>
                                </m:rPr>
                                <a:rPr lang="en-US" b="0" i="0" smtClean="0">
                                  <a:latin typeface="Cambria Math" panose="02040503050406030204" pitchFamily="18" charset="0"/>
                                </a:rPr>
                                <m:t>if</m:t>
                              </m:r>
                              <m:r>
                                <a:rPr lang="en-US" b="0" i="1" smtClean="0">
                                  <a:latin typeface="Cambria Math" panose="02040503050406030204" pitchFamily="18" charset="0"/>
                                </a:rPr>
                                <m:t>  </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threshold</m:t>
                                  </m:r>
                                </m:e>
                              </m:nary>
                              <m:r>
                                <a:rPr lang="en-US" b="0" i="1" smtClean="0">
                                  <a:latin typeface="Cambria Math" panose="02040503050406030204" pitchFamily="18" charset="0"/>
                                </a:rPr>
                                <m:t> </m:t>
                              </m:r>
                            </m:e>
                            <m:e>
                              <m:r>
                                <a:rPr lang="en-US" b="0" i="1" smtClean="0">
                                  <a:latin typeface="Cambria Math" panose="02040503050406030204" pitchFamily="18" charset="0"/>
                                </a:rPr>
                                <m:t>1  </m:t>
                              </m:r>
                              <m:r>
                                <m:rPr>
                                  <m:sty m:val="p"/>
                                </m:rPr>
                                <a:rPr lang="en-US" b="0" i="0" smtClean="0">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smtClean="0">
                                      <a:latin typeface="Cambria Math" panose="02040503050406030204" pitchFamily="18" charset="0"/>
                                      <a:ea typeface="Cambria Math" panose="02040503050406030204" pitchFamily="18" charset="0"/>
                                    </a:rPr>
                                    <m:t>&gt;</m:t>
                                  </m:r>
                                  <m:r>
                                    <m:rPr>
                                      <m:sty m:val="p"/>
                                    </m:rPr>
                                    <a:rPr lang="en-US" i="0">
                                      <a:latin typeface="Cambria Math" panose="02040503050406030204" pitchFamily="18" charset="0"/>
                                      <a:ea typeface="Cambria Math" panose="02040503050406030204" pitchFamily="18" charset="0"/>
                                    </a:rPr>
                                    <m:t>threshold</m:t>
                                  </m:r>
                                </m:e>
                              </m:nary>
                            </m:e>
                          </m:eqArr>
                        </m:e>
                      </m:d>
                    </m:oMath>
                  </m:oMathPara>
                </a14:m>
                <a:endParaRPr lang="en-US" dirty="0"/>
              </a:p>
            </p:txBody>
          </p:sp>
        </mc:Choice>
        <mc:Fallback xmlns="">
          <p:sp>
            <p:nvSpPr>
              <p:cNvPr id="5" name="TextBox 4">
                <a:extLst>
                  <a:ext uri="{FF2B5EF4-FFF2-40B4-BE49-F238E27FC236}">
                    <a16:creationId xmlns:a16="http://schemas.microsoft.com/office/drawing/2014/main" id="{35E3F192-3191-394A-880F-6E856741933C}"/>
                  </a:ext>
                </a:extLst>
              </p:cNvPr>
              <p:cNvSpPr txBox="1">
                <a:spLocks noRot="1" noChangeAspect="1" noMove="1" noResize="1" noEditPoints="1" noAdjustHandles="1" noChangeArrowheads="1" noChangeShapeType="1" noTextEdit="1"/>
              </p:cNvSpPr>
              <p:nvPr/>
            </p:nvSpPr>
            <p:spPr>
              <a:xfrm>
                <a:off x="711613" y="4805876"/>
                <a:ext cx="3965701" cy="1248547"/>
              </a:xfrm>
              <a:prstGeom prst="rect">
                <a:avLst/>
              </a:prstGeom>
              <a:blipFill>
                <a:blip r:embed="rId4"/>
                <a:stretch>
                  <a:fillRect l="-639" t="-78788" r="-958"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22753A5-1DDD-9648-A527-BFCD5511C26C}"/>
                  </a:ext>
                </a:extLst>
              </p:cNvPr>
              <p:cNvSpPr/>
              <p:nvPr/>
            </p:nvSpPr>
            <p:spPr>
              <a:xfrm>
                <a:off x="7045438" y="4976761"/>
                <a:ext cx="3263842" cy="7101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output</m:t>
                      </m:r>
                      <m:r>
                        <a:rPr lang="en-US" i="1">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0 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 </m:t>
                              </m:r>
                            </m:e>
                            <m:e>
                              <m:r>
                                <a:rPr lang="en-US" i="1">
                                  <a:latin typeface="Cambria Math" panose="02040503050406030204" pitchFamily="18" charset="0"/>
                                </a:rPr>
                                <m:t>1 </m:t>
                              </m:r>
                              <m:r>
                                <a:rPr lang="en-US">
                                  <a:latin typeface="Cambria Math" panose="02040503050406030204" pitchFamily="18" charset="0"/>
                                </a:rPr>
                                <m:t> </m:t>
                              </m:r>
                              <m:r>
                                <m:rPr>
                                  <m:sty m:val="p"/>
                                </m:rPr>
                                <a:rPr lang="en-US">
                                  <a:latin typeface="Cambria Math" panose="02040503050406030204" pitchFamily="18" charset="0"/>
                                </a:rPr>
                                <m:t>if</m:t>
                              </m:r>
                              <m:r>
                                <a:rPr lang="en-US" i="1">
                                  <a:latin typeface="Cambria Math" panose="02040503050406030204" pitchFamily="18" charset="0"/>
                                </a:rPr>
                                <m:t> </m:t>
                              </m:r>
                              <m:r>
                                <a:rPr lang="en-US" b="1" i="1">
                                  <a:latin typeface="Cambria Math" panose="02040503050406030204" pitchFamily="18" charset="0"/>
                                </a:rPr>
                                <m:t> </m:t>
                              </m:r>
                              <m:r>
                                <a:rPr lang="en-US" b="1" i="1">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𝒙</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oMath>
                  </m:oMathPara>
                </a14:m>
                <a:endParaRPr lang="en-US" dirty="0"/>
              </a:p>
            </p:txBody>
          </p:sp>
        </mc:Choice>
        <mc:Fallback xmlns="">
          <p:sp>
            <p:nvSpPr>
              <p:cNvPr id="7" name="Rectangle 6">
                <a:extLst>
                  <a:ext uri="{FF2B5EF4-FFF2-40B4-BE49-F238E27FC236}">
                    <a16:creationId xmlns:a16="http://schemas.microsoft.com/office/drawing/2014/main" id="{022753A5-1DDD-9648-A527-BFCD5511C26C}"/>
                  </a:ext>
                </a:extLst>
              </p:cNvPr>
              <p:cNvSpPr>
                <a:spLocks noRot="1" noChangeAspect="1" noMove="1" noResize="1" noEditPoints="1" noAdjustHandles="1" noChangeArrowheads="1" noChangeShapeType="1" noTextEdit="1"/>
              </p:cNvSpPr>
              <p:nvPr/>
            </p:nvSpPr>
            <p:spPr>
              <a:xfrm>
                <a:off x="7045438" y="4976761"/>
                <a:ext cx="3263842" cy="710194"/>
              </a:xfrm>
              <a:prstGeom prst="rect">
                <a:avLst/>
              </a:prstGeom>
              <a:blipFill>
                <a:blip r:embed="rId5"/>
                <a:stretch>
                  <a:fillRect l="-1938" t="-189474" b="-2771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E2C828D-A816-E447-8D68-CE035F728822}"/>
              </a:ext>
            </a:extLst>
          </p:cNvPr>
          <p:cNvSpPr txBox="1"/>
          <p:nvPr/>
        </p:nvSpPr>
        <p:spPr>
          <a:xfrm>
            <a:off x="5177116" y="5147192"/>
            <a:ext cx="1343638" cy="369332"/>
          </a:xfrm>
          <a:prstGeom prst="rect">
            <a:avLst/>
          </a:prstGeom>
          <a:noFill/>
        </p:spPr>
        <p:txBody>
          <a:bodyPr wrap="none" rtlCol="0">
            <a:spAutoFit/>
          </a:bodyPr>
          <a:lstStyle/>
          <a:p>
            <a:r>
              <a:rPr lang="en-US" dirty="0"/>
              <a:t>rewrites to</a:t>
            </a:r>
          </a:p>
        </p:txBody>
      </p:sp>
    </p:spTree>
    <p:extLst>
      <p:ext uri="{BB962C8B-B14F-4D97-AF65-F5344CB8AC3E}">
        <p14:creationId xmlns:p14="http://schemas.microsoft.com/office/powerpoint/2010/main" val="3739916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9B56-580C-C54E-821E-72FB24A6648A}"/>
              </a:ext>
            </a:extLst>
          </p:cNvPr>
          <p:cNvSpPr>
            <a:spLocks noGrp="1"/>
          </p:cNvSpPr>
          <p:nvPr>
            <p:ph type="title"/>
          </p:nvPr>
        </p:nvSpPr>
        <p:spPr/>
        <p:txBody>
          <a:bodyPr/>
          <a:lstStyle/>
          <a:p>
            <a:r>
              <a:rPr lang="en-US" dirty="0"/>
              <a:t>Learning weights from examples</a:t>
            </a:r>
          </a:p>
        </p:txBody>
      </p:sp>
      <p:sp>
        <p:nvSpPr>
          <p:cNvPr id="3" name="Content Placeholder 2">
            <a:extLst>
              <a:ext uri="{FF2B5EF4-FFF2-40B4-BE49-F238E27FC236}">
                <a16:creationId xmlns:a16="http://schemas.microsoft.com/office/drawing/2014/main" id="{9BC235DD-A0E5-9D47-A88A-8D5D56AB68DA}"/>
              </a:ext>
            </a:extLst>
          </p:cNvPr>
          <p:cNvSpPr>
            <a:spLocks noGrp="1"/>
          </p:cNvSpPr>
          <p:nvPr>
            <p:ph idx="1"/>
          </p:nvPr>
        </p:nvSpPr>
        <p:spPr/>
        <p:txBody>
          <a:bodyPr/>
          <a:lstStyle/>
          <a:p>
            <a:r>
              <a:rPr lang="en-US" dirty="0"/>
              <a:t>Perceptions can be used for all kinds of classification problems.</a:t>
            </a:r>
          </a:p>
          <a:p>
            <a:r>
              <a:rPr lang="en-US" dirty="0"/>
              <a:t>Think of the inputs as </a:t>
            </a:r>
            <a:r>
              <a:rPr lang="en-US" i="1" dirty="0"/>
              <a:t>features</a:t>
            </a:r>
            <a:r>
              <a:rPr lang="en-US" dirty="0"/>
              <a:t> representing something we want to classify.  </a:t>
            </a:r>
          </a:p>
          <a:p>
            <a:r>
              <a:rPr lang="en-US" dirty="0"/>
              <a:t>The feature values for inputs are fixed, but we can choose different weight vectors. Depending on the weight vector that we pick, we will get a different classifier.  </a:t>
            </a:r>
          </a:p>
          <a:p>
            <a:endParaRPr lang="en-US" dirty="0"/>
          </a:p>
          <a:p>
            <a:endParaRPr lang="en-US" dirty="0"/>
          </a:p>
        </p:txBody>
      </p:sp>
      <p:sp>
        <p:nvSpPr>
          <p:cNvPr id="12" name="Text Box 6">
            <a:extLst>
              <a:ext uri="{FF2B5EF4-FFF2-40B4-BE49-F238E27FC236}">
                <a16:creationId xmlns:a16="http://schemas.microsoft.com/office/drawing/2014/main" id="{D7C41054-71C2-274D-8CEE-4A8BD105F6DF}"/>
              </a:ext>
            </a:extLst>
          </p:cNvPr>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2</a:t>
            </a:r>
          </a:p>
          <a:p>
            <a:r>
              <a:rPr lang="en-US" sz="1200" dirty="0">
                <a:latin typeface="Courier New" pitchFamily="49" charset="0"/>
              </a:rPr>
              <a:t>YOUR_NAME   : 0</a:t>
            </a:r>
          </a:p>
          <a:p>
            <a:r>
              <a:rPr lang="en-US" sz="1200" dirty="0">
                <a:latin typeface="Courier New" pitchFamily="49" charset="0"/>
              </a:rPr>
              <a:t>MISSPELLED  : 2</a:t>
            </a:r>
          </a:p>
          <a:p>
            <a:r>
              <a:rPr lang="en-US" sz="1200" dirty="0">
                <a:latin typeface="Courier New" pitchFamily="49" charset="0"/>
              </a:rPr>
              <a:t>FROM_FRIEND : 0</a:t>
            </a:r>
          </a:p>
          <a:p>
            <a:r>
              <a:rPr lang="en-US" sz="1200" dirty="0">
                <a:latin typeface="Courier New" pitchFamily="49" charset="0"/>
              </a:rPr>
              <a:t>...</a:t>
            </a:r>
          </a:p>
        </p:txBody>
      </p:sp>
      <p:sp>
        <p:nvSpPr>
          <p:cNvPr id="13" name="Double Bracket 12">
            <a:extLst>
              <a:ext uri="{FF2B5EF4-FFF2-40B4-BE49-F238E27FC236}">
                <a16:creationId xmlns:a16="http://schemas.microsoft.com/office/drawing/2014/main" id="{B210C4C3-C312-1343-B31B-A7823C035DA2}"/>
              </a:ext>
            </a:extLst>
          </p:cNvPr>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4" name="Text Box 6">
            <a:extLst>
              <a:ext uri="{FF2B5EF4-FFF2-40B4-BE49-F238E27FC236}">
                <a16:creationId xmlns:a16="http://schemas.microsoft.com/office/drawing/2014/main" id="{62905997-02C8-084F-A611-AF314DD233B0}"/>
              </a:ext>
            </a:extLst>
          </p:cNvPr>
          <p:cNvSpPr txBox="1">
            <a:spLocks noChangeArrowheads="1"/>
          </p:cNvSpPr>
          <p:nvPr/>
        </p:nvSpPr>
        <p:spPr bwMode="auto">
          <a:xfrm>
            <a:off x="2667000" y="3175000"/>
            <a:ext cx="2057400" cy="1016000"/>
          </a:xfrm>
          <a:prstGeom prst="rect">
            <a:avLst/>
          </a:prstGeom>
          <a:noFill/>
          <a:ln w="9525">
            <a:noFill/>
            <a:miter lim="800000"/>
            <a:headEnd/>
            <a:tailEnd/>
          </a:ln>
        </p:spPr>
        <p:txBody>
          <a:bodyPr>
            <a:spAutoFit/>
          </a:bodyPr>
          <a:lstStyle/>
          <a:p>
            <a:r>
              <a:rPr lang="en-US" sz="1200" dirty="0">
                <a:latin typeface="Courier New" pitchFamily="49" charset="0"/>
              </a:rPr>
              <a:t># free      : 4</a:t>
            </a:r>
          </a:p>
          <a:p>
            <a:r>
              <a:rPr lang="en-US" sz="1200" dirty="0">
                <a:latin typeface="Courier New" pitchFamily="49" charset="0"/>
              </a:rPr>
              <a:t>YOUR_NAME   :-1</a:t>
            </a:r>
          </a:p>
          <a:p>
            <a:r>
              <a:rPr lang="en-US" sz="1200" dirty="0">
                <a:latin typeface="Courier New" pitchFamily="49" charset="0"/>
              </a:rPr>
              <a:t>MISSPELLED  : 1</a:t>
            </a:r>
          </a:p>
          <a:p>
            <a:r>
              <a:rPr lang="en-US" sz="1200" dirty="0">
                <a:latin typeface="Courier New" pitchFamily="49" charset="0"/>
              </a:rPr>
              <a:t>FROM_FRIEND :-3</a:t>
            </a:r>
          </a:p>
          <a:p>
            <a:r>
              <a:rPr lang="en-US" sz="1200" dirty="0">
                <a:latin typeface="Courier New" pitchFamily="49" charset="0"/>
              </a:rPr>
              <a:t>...</a:t>
            </a:r>
          </a:p>
        </p:txBody>
      </p:sp>
      <p:sp>
        <p:nvSpPr>
          <p:cNvPr id="15" name="Double Bracket 14">
            <a:extLst>
              <a:ext uri="{FF2B5EF4-FFF2-40B4-BE49-F238E27FC236}">
                <a16:creationId xmlns:a16="http://schemas.microsoft.com/office/drawing/2014/main" id="{80A8FD10-9E2B-0844-BEFF-D36AC586CD4F}"/>
              </a:ext>
            </a:extLst>
          </p:cNvPr>
          <p:cNvSpPr/>
          <p:nvPr/>
        </p:nvSpPr>
        <p:spPr>
          <a:xfrm>
            <a:off x="2667000" y="3070225"/>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16" name="Picture 21" descr="txp_fig">
            <a:extLst>
              <a:ext uri="{FF2B5EF4-FFF2-40B4-BE49-F238E27FC236}">
                <a16:creationId xmlns:a16="http://schemas.microsoft.com/office/drawing/2014/main" id="{86ACB18E-304A-E74C-A4B1-FF17F227671C}"/>
              </a:ext>
            </a:extLst>
          </p:cNvPr>
          <p:cNvPicPr>
            <a:picLocks noChangeAspect="1"/>
          </p:cNvPicPr>
          <p:nvPr>
            <p:custDataLst>
              <p:tags r:id="rId1"/>
            </p:custDataLst>
          </p:nvPr>
        </p:nvPicPr>
        <p:blipFill>
          <a:blip r:embed="rId6" cstate="print"/>
          <a:srcRect/>
          <a:stretch>
            <a:fillRect/>
          </a:stretch>
        </p:blipFill>
        <p:spPr bwMode="auto">
          <a:xfrm>
            <a:off x="4495800" y="3200400"/>
            <a:ext cx="273050" cy="182563"/>
          </a:xfrm>
          <a:prstGeom prst="rect">
            <a:avLst/>
          </a:prstGeom>
          <a:noFill/>
          <a:ln w="9525">
            <a:noFill/>
            <a:miter lim="800000"/>
            <a:headEnd/>
            <a:tailEnd/>
          </a:ln>
        </p:spPr>
      </p:pic>
      <p:pic>
        <p:nvPicPr>
          <p:cNvPr id="17" name="Picture 16" descr="txp_fig">
            <a:extLst>
              <a:ext uri="{FF2B5EF4-FFF2-40B4-BE49-F238E27FC236}">
                <a16:creationId xmlns:a16="http://schemas.microsoft.com/office/drawing/2014/main" id="{DC8D5BA8-F09C-F84E-99AE-3D99CAF88616}"/>
              </a:ext>
            </a:extLst>
          </p:cNvPr>
          <p:cNvPicPr>
            <a:picLocks noChangeAspect="1"/>
          </p:cNvPicPr>
          <p:nvPr>
            <p:custDataLst>
              <p:tags r:id="rId2"/>
            </p:custDataLst>
          </p:nvPr>
        </p:nvPicPr>
        <p:blipFill>
          <a:blip r:embed="rId7" cstate="print"/>
          <a:srcRect/>
          <a:stretch>
            <a:fillRect/>
          </a:stretch>
        </p:blipFill>
        <p:spPr bwMode="auto">
          <a:xfrm>
            <a:off x="6324600" y="3276600"/>
            <a:ext cx="966788" cy="365125"/>
          </a:xfrm>
          <a:prstGeom prst="rect">
            <a:avLst/>
          </a:prstGeom>
          <a:noFill/>
          <a:ln w="9525">
            <a:noFill/>
            <a:miter lim="800000"/>
            <a:headEnd/>
            <a:tailEnd/>
          </a:ln>
        </p:spPr>
      </p:pic>
      <p:sp>
        <p:nvSpPr>
          <p:cNvPr id="18" name="Line 7">
            <a:extLst>
              <a:ext uri="{FF2B5EF4-FFF2-40B4-BE49-F238E27FC236}">
                <a16:creationId xmlns:a16="http://schemas.microsoft.com/office/drawing/2014/main" id="{E29F41AB-62D5-2547-B5DA-F24CDC6341E9}"/>
              </a:ext>
            </a:extLst>
          </p:cNvPr>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9" name="Line 15">
            <a:extLst>
              <a:ext uri="{FF2B5EF4-FFF2-40B4-BE49-F238E27FC236}">
                <a16:creationId xmlns:a16="http://schemas.microsoft.com/office/drawing/2014/main" id="{18448241-43FF-3244-A8BB-4AE42811A793}"/>
              </a:ext>
            </a:extLst>
          </p:cNvPr>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20" name="Picture 19" descr="txp_fig">
            <a:extLst>
              <a:ext uri="{FF2B5EF4-FFF2-40B4-BE49-F238E27FC236}">
                <a16:creationId xmlns:a16="http://schemas.microsoft.com/office/drawing/2014/main" id="{13772BCA-9106-0748-9E68-88EBA9B45C1C}"/>
              </a:ext>
            </a:extLst>
          </p:cNvPr>
          <p:cNvPicPr>
            <a:picLocks noChangeAspect="1"/>
          </p:cNvPicPr>
          <p:nvPr>
            <p:custDataLst>
              <p:tags r:id="rId3"/>
            </p:custDataLst>
          </p:nvPr>
        </p:nvPicPr>
        <p:blipFill>
          <a:blip r:embed="rId8" cstate="print"/>
          <a:srcRect/>
          <a:stretch>
            <a:fillRect/>
          </a:stretch>
        </p:blipFill>
        <p:spPr bwMode="auto">
          <a:xfrm>
            <a:off x="6553200" y="5334000"/>
            <a:ext cx="966788" cy="365125"/>
          </a:xfrm>
          <a:prstGeom prst="rect">
            <a:avLst/>
          </a:prstGeom>
          <a:noFill/>
          <a:ln w="9525">
            <a:noFill/>
            <a:miter lim="800000"/>
            <a:headEnd/>
            <a:tailEnd/>
          </a:ln>
        </p:spPr>
      </p:pic>
      <p:sp>
        <p:nvSpPr>
          <p:cNvPr id="21" name="Line 15">
            <a:extLst>
              <a:ext uri="{FF2B5EF4-FFF2-40B4-BE49-F238E27FC236}">
                <a16:creationId xmlns:a16="http://schemas.microsoft.com/office/drawing/2014/main" id="{319163C2-3970-CD4B-8A2F-0D2DD61DC4E5}"/>
              </a:ext>
            </a:extLst>
          </p:cNvPr>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22" name="Text Box 6">
            <a:extLst>
              <a:ext uri="{FF2B5EF4-FFF2-40B4-BE49-F238E27FC236}">
                <a16:creationId xmlns:a16="http://schemas.microsoft.com/office/drawing/2014/main" id="{1516A197-3A4B-0044-A467-9F11FCD6B148}"/>
              </a:ext>
            </a:extLst>
          </p:cNvPr>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23" name="Double Bracket 22">
            <a:extLst>
              <a:ext uri="{FF2B5EF4-FFF2-40B4-BE49-F238E27FC236}">
                <a16:creationId xmlns:a16="http://schemas.microsoft.com/office/drawing/2014/main" id="{B7A6938E-ED2D-A94B-82BA-D0A885E5E8B7}"/>
              </a:ext>
            </a:extLst>
          </p:cNvPr>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Tree>
    <p:extLst>
      <p:ext uri="{BB962C8B-B14F-4D97-AF65-F5344CB8AC3E}">
        <p14:creationId xmlns:p14="http://schemas.microsoft.com/office/powerpoint/2010/main" val="3742850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9" grpId="0" animBg="1"/>
      <p:bldP spid="21" grpId="0" animBg="1"/>
      <p:bldP spid="22" grpId="0"/>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380066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35487743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normAutofit fontScale="92500" lnSpcReduction="10000"/>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62356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Learning a Binary Perceptron</a:t>
            </a:r>
          </a:p>
        </p:txBody>
      </p:sp>
      <mc:AlternateContent xmlns:mc="http://schemas.openxmlformats.org/markup-compatibility/2006" xmlns:a14="http://schemas.microsoft.com/office/drawing/2010/main">
        <mc:Choice Requires="a14">
          <p:sp>
            <p:nvSpPr>
              <p:cNvPr id="1353731" name="Rectangle 3"/>
              <p:cNvSpPr>
                <a:spLocks noGrp="1" noChangeArrowheads="1"/>
              </p:cNvSpPr>
              <p:nvPr>
                <p:ph idx="1"/>
              </p:nvPr>
            </p:nvSpPr>
            <p:spPr>
              <a:xfrm>
                <a:off x="304800" y="1371600"/>
                <a:ext cx="5638800" cy="4525963"/>
              </a:xfrm>
            </p:spPr>
            <p:txBody>
              <a:bodyPr>
                <a:normAutofit/>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lvl="1"/>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 </m:t>
                    </m:r>
                    <m:r>
                      <a:rPr lang="en-US" sz="2400" i="1">
                        <a:latin typeface="Cambria Math" panose="02040503050406030204" pitchFamily="18" charset="0"/>
                      </a:rPr>
                      <m:t>= </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𝒙</m:t>
                            </m:r>
                            <m:r>
                              <a:rPr lang="en-US" sz="2400" b="1"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 ≤0 </m:t>
                            </m:r>
                          </m:e>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1 </m:t>
                            </m:r>
                            <m:r>
                              <a:rPr lang="en-US" sz="2400">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 </m:t>
                            </m:r>
                            <m:r>
                              <a:rPr lang="en-US" sz="2400" b="1" i="1">
                                <a:latin typeface="Cambria Math" panose="02040503050406030204" pitchFamily="18" charset="0"/>
                                <a:ea typeface="Cambria Math" panose="02040503050406030204" pitchFamily="18" charset="0"/>
                              </a:rPr>
                              <m:t>𝒘</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d>
                              <m:dPr>
                                <m:ctrlPr>
                                  <a:rPr lang="en-US" sz="2400" b="1"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𝒙</m:t>
                                </m:r>
                              </m:e>
                            </m:d>
                            <m:r>
                              <a:rPr lang="en-US" sz="2400" i="1">
                                <a:latin typeface="Cambria Math" panose="02040503050406030204" pitchFamily="18" charset="0"/>
                                <a:ea typeface="Cambria Math" panose="02040503050406030204" pitchFamily="18" charset="0"/>
                              </a:rPr>
                              <m:t> &gt;0</m:t>
                            </m:r>
                          </m:e>
                        </m:eqArr>
                      </m:e>
                    </m:d>
                  </m:oMath>
                </a14:m>
                <a:endParaRPr lang="en-US" sz="2400" dirty="0"/>
              </a:p>
              <a:p>
                <a:pPr lvl="1"/>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lvl="1"/>
                <a14:m>
                  <m:oMath xmlns:m="http://schemas.openxmlformats.org/officeDocument/2006/math">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𝒚</m:t>
                        </m:r>
                      </m:e>
                      <m:sup>
                        <m:r>
                          <a:rPr lang="en-US" sz="2400" b="1" i="1" smtClean="0">
                            <a:latin typeface="Cambria Math" panose="02040503050406030204" pitchFamily="18" charset="0"/>
                            <a:ea typeface="Cambria Math" panose="02040503050406030204" pitchFamily="18" charset="0"/>
                          </a:rPr>
                          <m:t>∗</m:t>
                        </m:r>
                      </m:sup>
                    </m:sSup>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𝒇</m:t>
                    </m:r>
                  </m:oMath>
                </a14:m>
                <a:endParaRPr lang="en-US" sz="2400" dirty="0"/>
              </a:p>
            </p:txBody>
          </p:sp>
        </mc:Choice>
        <mc:Fallback xmlns="">
          <p:sp>
            <p:nvSpPr>
              <p:cNvPr id="1353731" name="Rectangle 3"/>
              <p:cNvSpPr>
                <a:spLocks noGrp="1" noRot="1" noChangeAspect="1" noMove="1" noResize="1" noEditPoints="1" noAdjustHandles="1" noChangeArrowheads="1" noChangeShapeType="1" noTextEdit="1"/>
              </p:cNvSpPr>
              <p:nvPr>
                <p:ph idx="1"/>
              </p:nvPr>
            </p:nvSpPr>
            <p:spPr>
              <a:xfrm>
                <a:off x="304800" y="1371600"/>
                <a:ext cx="5638800" cy="4525963"/>
              </a:xfrm>
              <a:blipFill>
                <a:blip r:embed="rId6"/>
                <a:stretch>
                  <a:fillRect l="-1798" t="-14566" r="-2472" b="-5322"/>
                </a:stretch>
              </a:blipFill>
            </p:spPr>
            <p:txBody>
              <a:bodyPr/>
              <a:lstStyle/>
              <a:p>
                <a:r>
                  <a:rPr lang="en-US">
                    <a:noFill/>
                  </a:rPr>
                  <a:t> </a:t>
                </a:r>
              </a:p>
            </p:txBody>
          </p:sp>
        </mc:Fallback>
      </mc:AlternateContent>
      <p:pic>
        <p:nvPicPr>
          <p:cNvPr id="22532" name="Picture 21" descr="txp_fig"/>
          <p:cNvPicPr>
            <a:picLocks noChangeAspect="1"/>
          </p:cNvPicPr>
          <p:nvPr>
            <p:custDataLst>
              <p:tags r:id="rId1"/>
            </p:custDataLst>
          </p:nvPr>
        </p:nvPicPr>
        <p:blipFill>
          <a:blip r:embed="rId7"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8" cstate="print"/>
          <a:srcRect/>
          <a:stretch>
            <a:fillRect/>
          </a:stretch>
        </p:blipFill>
        <p:spPr bwMode="auto">
          <a:xfrm>
            <a:off x="9481647" y="3261099"/>
            <a:ext cx="219075" cy="347662"/>
          </a:xfrm>
          <a:prstGeom prst="rect">
            <a:avLst/>
          </a:prstGeom>
          <a:noFill/>
          <a:ln w="9525">
            <a:noFill/>
            <a:miter lim="800000"/>
            <a:headEnd/>
            <a:tailEnd/>
          </a:ln>
        </p:spPr>
      </p:pic>
      <p:pic>
        <p:nvPicPr>
          <p:cNvPr id="17" name="Picture 16" descr="txp_fig"/>
          <p:cNvPicPr>
            <a:picLocks noChangeAspect="1"/>
          </p:cNvPicPr>
          <p:nvPr>
            <p:custDataLst>
              <p:tags r:id="rId3"/>
            </p:custDataLst>
          </p:nvPr>
        </p:nvPicPr>
        <p:blipFill>
          <a:blip r:embed="rId9" cstate="print"/>
          <a:srcRect/>
          <a:stretch>
            <a:fillRect/>
          </a:stretch>
        </p:blipFill>
        <p:spPr bwMode="auto">
          <a:xfrm>
            <a:off x="6881322" y="2614986"/>
            <a:ext cx="730250" cy="384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300440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175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AC6D-5AA3-2C45-90DA-81884E82B05D}"/>
              </a:ext>
            </a:extLst>
          </p:cNvPr>
          <p:cNvSpPr>
            <a:spLocks noGrp="1"/>
          </p:cNvSpPr>
          <p:nvPr>
            <p:ph type="title"/>
          </p:nvPr>
        </p:nvSpPr>
        <p:spPr/>
        <p:txBody>
          <a:bodyPr/>
          <a:lstStyle/>
          <a:p>
            <a:r>
              <a:rPr lang="en-US" dirty="0"/>
              <a:t>TODO: Linear Algebra </a:t>
            </a:r>
            <a:r>
              <a:rPr lang="en-US" dirty="0" err="1"/>
              <a:t>tutoral</a:t>
            </a:r>
            <a:r>
              <a:rPr lang="en-US" dirty="0"/>
              <a:t> for MCIT students</a:t>
            </a:r>
          </a:p>
        </p:txBody>
      </p:sp>
      <p:sp>
        <p:nvSpPr>
          <p:cNvPr id="3" name="Content Placeholder 2">
            <a:extLst>
              <a:ext uri="{FF2B5EF4-FFF2-40B4-BE49-F238E27FC236}">
                <a16:creationId xmlns:a16="http://schemas.microsoft.com/office/drawing/2014/main" id="{918C792E-499F-854B-9F6D-F9A04404B0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85466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2218339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318768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212050797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1626960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1055" name="Photo Editor Photo" r:id="rId3" imgW="4753639" imgH="3704762" progId="MSPhotoEd.3">
                  <p:embed/>
                </p:oleObj>
              </mc:Choice>
              <mc:Fallback>
                <p:oleObj name="Photo Editor Photo" r:id="rId3" imgW="4753639" imgH="3704762" progId="MSPhotoEd.3">
                  <p:embed/>
                  <p:pic>
                    <p:nvPicPr>
                      <p:cNvPr id="1384452"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1056" name="Photo Editor Photo" r:id="rId5" imgW="4828571" imgH="3723810" progId="MSPhotoEd.3">
                  <p:embed/>
                </p:oleObj>
              </mc:Choice>
              <mc:Fallback>
                <p:oleObj name="Photo Editor Photo" r:id="rId5" imgW="4828571" imgH="3723810" progId="MSPhotoEd.3">
                  <p:embed/>
                  <p:pic>
                    <p:nvPicPr>
                      <p:cNvPr id="1384453"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1057" name="Photo Editor Photo" r:id="rId7" imgW="4715533" imgH="3723810" progId="MSPhotoEd.3">
                  <p:embed/>
                </p:oleObj>
              </mc:Choice>
              <mc:Fallback>
                <p:oleObj name="Photo Editor Photo" r:id="rId7" imgW="4715533" imgH="3723810" progId="MSPhotoEd.3">
                  <p:embed/>
                  <p:pic>
                    <p:nvPicPr>
                      <p:cNvPr id="1384454"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89233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276068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normAutofit lnSpcReduction="10000"/>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38928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r>
              <a:rPr lang="en-US" sz="2000" dirty="0"/>
              <a:t>MIRA = </a:t>
            </a:r>
            <a:r>
              <a:rPr lang="en-US" sz="2000" dirty="0">
                <a:latin typeface="Calibri"/>
                <a:cs typeface="Calibri"/>
              </a:rPr>
              <a:t>Margin Infused Relaxed Algorithm</a:t>
            </a:r>
          </a:p>
          <a:p>
            <a:pPr eaLnBrk="1" hangingPunct="1"/>
            <a:r>
              <a:rPr lang="en-US" sz="2000" dirty="0"/>
              <a:t>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p:txBody>
      </p:sp>
      <p:pic>
        <p:nvPicPr>
          <p:cNvPr id="37" name="Picture 36" descr="txp_fig"/>
          <p:cNvPicPr>
            <a:picLocks noChangeAspect="1"/>
          </p:cNvPicPr>
          <p:nvPr>
            <p:custDataLst>
              <p:tags r:id="rId1"/>
            </p:custDataLst>
          </p:nvPr>
        </p:nvPicPr>
        <p:blipFill>
          <a:blip r:embed="rId11"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2" cstate="print"/>
          <a:srcRect/>
          <a:stretch>
            <a:fillRect/>
          </a:stretch>
        </p:blipFill>
        <p:spPr bwMode="auto">
          <a:xfrm>
            <a:off x="7423150" y="4673600"/>
            <a:ext cx="3930650" cy="646113"/>
          </a:xfrm>
          <a:prstGeom prst="rect">
            <a:avLst/>
          </a:prstGeom>
          <a:noFill/>
          <a:ln w="9525">
            <a:noFill/>
            <a:miter lim="800000"/>
            <a:headEnd/>
            <a:tailEnd/>
          </a:ln>
        </p:spPr>
      </p:pic>
      <p:pic>
        <p:nvPicPr>
          <p:cNvPr id="38" name="Picture 37" descr="txp_fig"/>
          <p:cNvPicPr>
            <a:picLocks noChangeAspect="1"/>
          </p:cNvPicPr>
          <p:nvPr>
            <p:custDataLst>
              <p:tags r:id="rId3"/>
            </p:custDataLst>
          </p:nvPr>
        </p:nvPicPr>
        <p:blipFill>
          <a:blip r:embed="rId13" cstate="print"/>
          <a:srcRect/>
          <a:stretch>
            <a:fillRect/>
          </a:stretch>
        </p:blipFill>
        <p:spPr bwMode="auto">
          <a:xfrm>
            <a:off x="7710488" y="6029325"/>
            <a:ext cx="3246437" cy="492125"/>
          </a:xfrm>
          <a:prstGeom prst="rect">
            <a:avLst/>
          </a:prstGeom>
          <a:noFill/>
          <a:ln w="9525">
            <a:noFill/>
            <a:miter lim="800000"/>
            <a:headEnd/>
            <a:tailEnd/>
          </a:ln>
        </p:spPr>
      </p:pic>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5"/>
              </p:custDataLst>
            </p:nvPr>
          </p:nvPicPr>
          <p:blipFill>
            <a:blip r:embed="rId14"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6"/>
              </p:custDataLst>
            </p:nvPr>
          </p:nvPicPr>
          <p:blipFill>
            <a:blip r:embed="rId15"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7"/>
              </p:custDataLst>
            </p:nvPr>
          </p:nvPicPr>
          <p:blipFill>
            <a:blip r:embed="rId16"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8"/>
              </p:custDataLst>
            </p:nvPr>
          </p:nvPicPr>
          <p:blipFill>
            <a:blip r:embed="rId17"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pic>
        <p:nvPicPr>
          <p:cNvPr id="29" name="Picture 28" descr="txp_fig"/>
          <p:cNvPicPr>
            <a:picLocks noChangeAspect="1"/>
          </p:cNvPicPr>
          <p:nvPr>
            <p:custDataLst>
              <p:tags r:id="rId4"/>
            </p:custDataLst>
          </p:nvPr>
        </p:nvPicPr>
        <p:blipFill>
          <a:blip r:embed="rId18" cstate="print"/>
          <a:srcRect/>
          <a:stretch>
            <a:fillRect/>
          </a:stretch>
        </p:blipFill>
        <p:spPr bwMode="auto">
          <a:xfrm>
            <a:off x="1350846" y="4374140"/>
            <a:ext cx="3082925" cy="760412"/>
          </a:xfrm>
          <a:prstGeom prst="rect">
            <a:avLst/>
          </a:prstGeom>
          <a:noFill/>
          <a:ln w="9525">
            <a:noFill/>
            <a:miter lim="800000"/>
            <a:headEnd/>
            <a:tailEnd/>
          </a:ln>
        </p:spPr>
      </p:pic>
      <p:sp>
        <p:nvSpPr>
          <p:cNvPr id="4" name="Rectangle 3"/>
          <p:cNvSpPr/>
          <p:nvPr/>
        </p:nvSpPr>
        <p:spPr>
          <a:xfrm>
            <a:off x="1524000" y="5717958"/>
            <a:ext cx="2909771" cy="369332"/>
          </a:xfrm>
          <a:prstGeom prst="rect">
            <a:avLst/>
          </a:prstGeom>
        </p:spPr>
        <p:txBody>
          <a:bodyPr wrap="none">
            <a:spAutoFit/>
          </a:bodyPr>
          <a:lstStyle/>
          <a:p>
            <a:pPr eaLnBrk="1" hangingPunct="1"/>
            <a:r>
              <a:rPr lang="en-US" dirty="0"/>
              <a:t>The +1 helps to generalize</a:t>
            </a:r>
          </a:p>
        </p:txBody>
      </p:sp>
    </p:spTree>
    <p:extLst>
      <p:ext uri="{BB962C8B-B14F-4D97-AF65-F5344CB8AC3E}">
        <p14:creationId xmlns:p14="http://schemas.microsoft.com/office/powerpoint/2010/main" val="3825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22100537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1412864181"/>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350535886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Non-Linear Separators</a:t>
            </a:r>
          </a:p>
        </p:txBody>
      </p:sp>
      <p:sp>
        <p:nvSpPr>
          <p:cNvPr id="1394691" name="Rectangle 3"/>
          <p:cNvSpPr>
            <a:spLocks noGrp="1" noChangeArrowheads="1"/>
          </p:cNvSpPr>
          <p:nvPr>
            <p:ph idx="1"/>
          </p:nvPr>
        </p:nvSpPr>
        <p:spPr>
          <a:xfrm>
            <a:off x="1143000" y="1371600"/>
            <a:ext cx="10668000" cy="4343400"/>
          </a:xfrm>
        </p:spPr>
        <p:txBody>
          <a:bodyPr/>
          <a:lstStyle/>
          <a:p>
            <a:pPr eaLnBrk="1" hangingPunct="1"/>
            <a:r>
              <a:rPr lang="en-US" sz="2400" dirty="0"/>
              <a:t>Data that is linearly separable works out great for linear decision rules:</a:t>
            </a:r>
          </a:p>
          <a:p>
            <a:pPr eaLnBrk="1" hangingPunct="1"/>
            <a:endParaRPr lang="en-US" sz="2400" dirty="0"/>
          </a:p>
          <a:p>
            <a:pPr lvl="1" eaLnBrk="1" hangingPunct="1"/>
            <a:endParaRPr lang="en-US" dirty="0"/>
          </a:p>
          <a:p>
            <a:pPr eaLnBrk="1" hangingPunct="1"/>
            <a:r>
              <a:rPr lang="en-US" sz="2400" dirty="0"/>
              <a:t>But what are we going to do if the dataset is just too hard? </a:t>
            </a:r>
          </a:p>
          <a:p>
            <a:pPr eaLnBrk="1" hangingPunct="1"/>
            <a:endParaRPr lang="en-US" sz="2400" dirty="0"/>
          </a:p>
          <a:p>
            <a:pPr eaLnBrk="1" hangingPunct="1"/>
            <a:endParaRPr lang="en-US" sz="2400" dirty="0"/>
          </a:p>
          <a:p>
            <a:pPr eaLnBrk="1" hangingPunct="1"/>
            <a:r>
              <a:rPr lang="en-US" sz="2400" dirty="0"/>
              <a:t>How about… mapping data to a higher-dimensional space:</a:t>
            </a:r>
          </a:p>
        </p:txBody>
      </p:sp>
      <p:sp>
        <p:nvSpPr>
          <p:cNvPr id="50180" name="Line 4"/>
          <p:cNvSpPr>
            <a:spLocks noChangeShapeType="1"/>
          </p:cNvSpPr>
          <p:nvPr/>
        </p:nvSpPr>
        <p:spPr bwMode="auto">
          <a:xfrm>
            <a:off x="4057650" y="2257425"/>
            <a:ext cx="3962400" cy="0"/>
          </a:xfrm>
          <a:prstGeom prst="line">
            <a:avLst/>
          </a:prstGeom>
          <a:noFill/>
          <a:ln w="25400">
            <a:solidFill>
              <a:schemeClr val="tx2"/>
            </a:solidFill>
            <a:round/>
            <a:headEnd/>
            <a:tailEnd type="triangle" w="med" len="med"/>
          </a:ln>
        </p:spPr>
        <p:txBody>
          <a:bodyPr/>
          <a:lstStyle/>
          <a:p>
            <a:endParaRPr lang="en-US"/>
          </a:p>
        </p:txBody>
      </p:sp>
      <p:sp>
        <p:nvSpPr>
          <p:cNvPr id="50181" name="AutoShape 5"/>
          <p:cNvSpPr>
            <a:spLocks noChangeArrowheads="1"/>
          </p:cNvSpPr>
          <p:nvPr/>
        </p:nvSpPr>
        <p:spPr bwMode="auto">
          <a:xfrm>
            <a:off x="45005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2" name="Line 6"/>
          <p:cNvSpPr>
            <a:spLocks noChangeShapeType="1"/>
          </p:cNvSpPr>
          <p:nvPr/>
        </p:nvSpPr>
        <p:spPr bwMode="auto">
          <a:xfrm>
            <a:off x="5867400" y="2200275"/>
            <a:ext cx="0" cy="114300"/>
          </a:xfrm>
          <a:prstGeom prst="line">
            <a:avLst/>
          </a:prstGeom>
          <a:noFill/>
          <a:ln w="9525">
            <a:solidFill>
              <a:schemeClr val="tx2"/>
            </a:solidFill>
            <a:round/>
            <a:headEnd/>
            <a:tailEnd/>
          </a:ln>
        </p:spPr>
        <p:txBody>
          <a:bodyPr/>
          <a:lstStyle/>
          <a:p>
            <a:endParaRPr lang="en-US"/>
          </a:p>
        </p:txBody>
      </p:sp>
      <p:sp>
        <p:nvSpPr>
          <p:cNvPr id="50183" name="Text Box 7"/>
          <p:cNvSpPr txBox="1">
            <a:spLocks noChangeArrowheads="1"/>
          </p:cNvSpPr>
          <p:nvPr/>
        </p:nvSpPr>
        <p:spPr bwMode="auto">
          <a:xfrm>
            <a:off x="5724525" y="2257425"/>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50184" name="AutoShape 8"/>
          <p:cNvSpPr>
            <a:spLocks noChangeArrowheads="1"/>
          </p:cNvSpPr>
          <p:nvPr/>
        </p:nvSpPr>
        <p:spPr bwMode="auto">
          <a:xfrm>
            <a:off x="4862513" y="2208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5" name="AutoShape 9"/>
          <p:cNvSpPr>
            <a:spLocks noChangeArrowheads="1"/>
          </p:cNvSpPr>
          <p:nvPr/>
        </p:nvSpPr>
        <p:spPr bwMode="auto">
          <a:xfrm>
            <a:off x="533876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6" name="AutoShape 10"/>
          <p:cNvSpPr>
            <a:spLocks noChangeArrowheads="1"/>
          </p:cNvSpPr>
          <p:nvPr/>
        </p:nvSpPr>
        <p:spPr bwMode="auto">
          <a:xfrm>
            <a:off x="5548313" y="22177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0187" name="AutoShape 11"/>
          <p:cNvSpPr>
            <a:spLocks noChangeArrowheads="1"/>
          </p:cNvSpPr>
          <p:nvPr/>
        </p:nvSpPr>
        <p:spPr bwMode="auto">
          <a:xfrm>
            <a:off x="64055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8" name="AutoShape 12"/>
          <p:cNvSpPr>
            <a:spLocks noChangeArrowheads="1"/>
          </p:cNvSpPr>
          <p:nvPr/>
        </p:nvSpPr>
        <p:spPr bwMode="auto">
          <a:xfrm>
            <a:off x="663416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0189" name="AutoShape 13"/>
          <p:cNvSpPr>
            <a:spLocks noChangeArrowheads="1"/>
          </p:cNvSpPr>
          <p:nvPr/>
        </p:nvSpPr>
        <p:spPr bwMode="auto">
          <a:xfrm>
            <a:off x="6272213" y="22177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02" name="Line 14"/>
          <p:cNvSpPr>
            <a:spLocks noChangeShapeType="1"/>
          </p:cNvSpPr>
          <p:nvPr/>
        </p:nvSpPr>
        <p:spPr bwMode="auto">
          <a:xfrm>
            <a:off x="5981700" y="2009775"/>
            <a:ext cx="0" cy="552450"/>
          </a:xfrm>
          <a:prstGeom prst="line">
            <a:avLst/>
          </a:prstGeom>
          <a:noFill/>
          <a:ln w="19050">
            <a:solidFill>
              <a:schemeClr val="tx2"/>
            </a:solidFill>
            <a:round/>
            <a:headEnd/>
            <a:tailEnd/>
          </a:ln>
        </p:spPr>
        <p:txBody>
          <a:bodyPr/>
          <a:lstStyle/>
          <a:p>
            <a:endParaRPr lang="en-US"/>
          </a:p>
        </p:txBody>
      </p:sp>
      <p:sp>
        <p:nvSpPr>
          <p:cNvPr id="1394703" name="Oval 15"/>
          <p:cNvSpPr>
            <a:spLocks noChangeArrowheads="1"/>
          </p:cNvSpPr>
          <p:nvPr/>
        </p:nvSpPr>
        <p:spPr bwMode="auto">
          <a:xfrm>
            <a:off x="6199188" y="2154238"/>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04" name="Oval 16"/>
          <p:cNvSpPr>
            <a:spLocks noChangeArrowheads="1"/>
          </p:cNvSpPr>
          <p:nvPr/>
        </p:nvSpPr>
        <p:spPr bwMode="auto">
          <a:xfrm>
            <a:off x="5484813" y="2144713"/>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05" name="Line 17"/>
          <p:cNvSpPr>
            <a:spLocks noChangeShapeType="1"/>
          </p:cNvSpPr>
          <p:nvPr/>
        </p:nvSpPr>
        <p:spPr bwMode="auto">
          <a:xfrm flipH="1" flipV="1">
            <a:off x="6310313"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6" name="Line 18"/>
          <p:cNvSpPr>
            <a:spLocks noChangeShapeType="1"/>
          </p:cNvSpPr>
          <p:nvPr/>
        </p:nvSpPr>
        <p:spPr bwMode="auto">
          <a:xfrm flipH="1" flipV="1">
            <a:off x="5595938" y="1981200"/>
            <a:ext cx="9525" cy="598488"/>
          </a:xfrm>
          <a:prstGeom prst="line">
            <a:avLst/>
          </a:prstGeom>
          <a:noFill/>
          <a:ln w="9525" cap="rnd">
            <a:solidFill>
              <a:schemeClr val="tx2"/>
            </a:solidFill>
            <a:prstDash val="sysDot"/>
            <a:round/>
            <a:headEnd/>
            <a:tailEnd/>
          </a:ln>
        </p:spPr>
        <p:txBody>
          <a:bodyPr/>
          <a:lstStyle/>
          <a:p>
            <a:endParaRPr lang="en-US"/>
          </a:p>
        </p:txBody>
      </p:sp>
      <p:sp>
        <p:nvSpPr>
          <p:cNvPr id="1394707" name="Line 19"/>
          <p:cNvSpPr>
            <a:spLocks noChangeShapeType="1"/>
          </p:cNvSpPr>
          <p:nvPr/>
        </p:nvSpPr>
        <p:spPr bwMode="auto">
          <a:xfrm>
            <a:off x="4038600" y="3638550"/>
            <a:ext cx="3962400" cy="0"/>
          </a:xfrm>
          <a:prstGeom prst="line">
            <a:avLst/>
          </a:prstGeom>
          <a:noFill/>
          <a:ln w="25400">
            <a:solidFill>
              <a:schemeClr val="tx2"/>
            </a:solidFill>
            <a:round/>
            <a:headEnd/>
            <a:tailEnd type="triangle" w="med" len="med"/>
          </a:ln>
        </p:spPr>
        <p:txBody>
          <a:bodyPr/>
          <a:lstStyle/>
          <a:p>
            <a:endParaRPr lang="en-US"/>
          </a:p>
        </p:txBody>
      </p:sp>
      <p:sp>
        <p:nvSpPr>
          <p:cNvPr id="1394708" name="AutoShape 20"/>
          <p:cNvSpPr>
            <a:spLocks noChangeArrowheads="1"/>
          </p:cNvSpPr>
          <p:nvPr/>
        </p:nvSpPr>
        <p:spPr bwMode="auto">
          <a:xfrm>
            <a:off x="44815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09" name="Line 21"/>
          <p:cNvSpPr>
            <a:spLocks noChangeShapeType="1"/>
          </p:cNvSpPr>
          <p:nvPr/>
        </p:nvSpPr>
        <p:spPr bwMode="auto">
          <a:xfrm>
            <a:off x="5848350" y="3581400"/>
            <a:ext cx="0" cy="114300"/>
          </a:xfrm>
          <a:prstGeom prst="line">
            <a:avLst/>
          </a:prstGeom>
          <a:noFill/>
          <a:ln w="9525">
            <a:solidFill>
              <a:schemeClr val="tx2"/>
            </a:solidFill>
            <a:round/>
            <a:headEnd/>
            <a:tailEnd/>
          </a:ln>
        </p:spPr>
        <p:txBody>
          <a:bodyPr/>
          <a:lstStyle/>
          <a:p>
            <a:endParaRPr lang="en-US"/>
          </a:p>
        </p:txBody>
      </p:sp>
      <p:sp>
        <p:nvSpPr>
          <p:cNvPr id="1394710" name="Text Box 22"/>
          <p:cNvSpPr txBox="1">
            <a:spLocks noChangeArrowheads="1"/>
          </p:cNvSpPr>
          <p:nvPr/>
        </p:nvSpPr>
        <p:spPr bwMode="auto">
          <a:xfrm>
            <a:off x="5705475" y="3638550"/>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11" name="AutoShape 23"/>
          <p:cNvSpPr>
            <a:spLocks noChangeArrowheads="1"/>
          </p:cNvSpPr>
          <p:nvPr/>
        </p:nvSpPr>
        <p:spPr bwMode="auto">
          <a:xfrm>
            <a:off x="484346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2" name="AutoShape 24"/>
          <p:cNvSpPr>
            <a:spLocks noChangeArrowheads="1"/>
          </p:cNvSpPr>
          <p:nvPr/>
        </p:nvSpPr>
        <p:spPr bwMode="auto">
          <a:xfrm>
            <a:off x="5319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3" name="AutoShape 25"/>
          <p:cNvSpPr>
            <a:spLocks noChangeArrowheads="1"/>
          </p:cNvSpPr>
          <p:nvPr/>
        </p:nvSpPr>
        <p:spPr bwMode="auto">
          <a:xfrm>
            <a:off x="552926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4" name="AutoShape 26"/>
          <p:cNvSpPr>
            <a:spLocks noChangeArrowheads="1"/>
          </p:cNvSpPr>
          <p:nvPr/>
        </p:nvSpPr>
        <p:spPr bwMode="auto">
          <a:xfrm>
            <a:off x="63865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5" name="AutoShape 27"/>
          <p:cNvSpPr>
            <a:spLocks noChangeArrowheads="1"/>
          </p:cNvSpPr>
          <p:nvPr/>
        </p:nvSpPr>
        <p:spPr bwMode="auto">
          <a:xfrm>
            <a:off x="661511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6" name="AutoShape 28"/>
          <p:cNvSpPr>
            <a:spLocks noChangeArrowheads="1"/>
          </p:cNvSpPr>
          <p:nvPr/>
        </p:nvSpPr>
        <p:spPr bwMode="auto">
          <a:xfrm>
            <a:off x="6253163" y="359886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17" name="AutoShape 29"/>
          <p:cNvSpPr>
            <a:spLocks noChangeArrowheads="1"/>
          </p:cNvSpPr>
          <p:nvPr/>
        </p:nvSpPr>
        <p:spPr bwMode="auto">
          <a:xfrm>
            <a:off x="69961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8" name="AutoShape 30"/>
          <p:cNvSpPr>
            <a:spLocks noChangeArrowheads="1"/>
          </p:cNvSpPr>
          <p:nvPr/>
        </p:nvSpPr>
        <p:spPr bwMode="auto">
          <a:xfrm>
            <a:off x="7224713" y="35988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19" name="AutoShape 31"/>
          <p:cNvSpPr>
            <a:spLocks noChangeArrowheads="1"/>
          </p:cNvSpPr>
          <p:nvPr/>
        </p:nvSpPr>
        <p:spPr bwMode="auto">
          <a:xfrm>
            <a:off x="7720013" y="35893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0" name="Line 32"/>
          <p:cNvSpPr>
            <a:spLocks noChangeShapeType="1"/>
          </p:cNvSpPr>
          <p:nvPr/>
        </p:nvSpPr>
        <p:spPr bwMode="auto">
          <a:xfrm>
            <a:off x="4038600" y="6215062"/>
            <a:ext cx="3962400" cy="0"/>
          </a:xfrm>
          <a:prstGeom prst="line">
            <a:avLst/>
          </a:prstGeom>
          <a:noFill/>
          <a:ln w="25400">
            <a:solidFill>
              <a:schemeClr val="tx2"/>
            </a:solidFill>
            <a:round/>
            <a:headEnd/>
            <a:tailEnd type="triangle" w="med" len="med"/>
          </a:ln>
        </p:spPr>
        <p:txBody>
          <a:bodyPr/>
          <a:lstStyle/>
          <a:p>
            <a:endParaRPr lang="en-US"/>
          </a:p>
        </p:txBody>
      </p:sp>
      <p:sp>
        <p:nvSpPr>
          <p:cNvPr id="1394721" name="AutoShape 33"/>
          <p:cNvSpPr>
            <a:spLocks noChangeArrowheads="1"/>
          </p:cNvSpPr>
          <p:nvPr/>
        </p:nvSpPr>
        <p:spPr bwMode="auto">
          <a:xfrm>
            <a:off x="4538663" y="51943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2" name="Line 34"/>
          <p:cNvSpPr>
            <a:spLocks noChangeShapeType="1"/>
          </p:cNvSpPr>
          <p:nvPr/>
        </p:nvSpPr>
        <p:spPr bwMode="auto">
          <a:xfrm>
            <a:off x="5848350" y="6157912"/>
            <a:ext cx="0" cy="114300"/>
          </a:xfrm>
          <a:prstGeom prst="line">
            <a:avLst/>
          </a:prstGeom>
          <a:noFill/>
          <a:ln w="9525">
            <a:solidFill>
              <a:schemeClr val="tx2"/>
            </a:solidFill>
            <a:round/>
            <a:headEnd/>
            <a:tailEnd/>
          </a:ln>
        </p:spPr>
        <p:txBody>
          <a:bodyPr/>
          <a:lstStyle/>
          <a:p>
            <a:endParaRPr lang="en-US"/>
          </a:p>
        </p:txBody>
      </p:sp>
      <p:sp>
        <p:nvSpPr>
          <p:cNvPr id="1394723" name="Text Box 35"/>
          <p:cNvSpPr txBox="1">
            <a:spLocks noChangeArrowheads="1"/>
          </p:cNvSpPr>
          <p:nvPr/>
        </p:nvSpPr>
        <p:spPr bwMode="auto">
          <a:xfrm>
            <a:off x="5705475" y="6186487"/>
            <a:ext cx="342900" cy="366713"/>
          </a:xfrm>
          <a:prstGeom prst="rect">
            <a:avLst/>
          </a:prstGeom>
          <a:noFill/>
          <a:ln w="9525" algn="ctr">
            <a:noFill/>
            <a:miter lim="800000"/>
            <a:headEnd/>
            <a:tailEnd/>
          </a:ln>
        </p:spPr>
        <p:txBody>
          <a:bodyPr>
            <a:spAutoFit/>
          </a:bodyPr>
          <a:lstStyle/>
          <a:p>
            <a:pPr>
              <a:spcBef>
                <a:spcPct val="50000"/>
              </a:spcBef>
            </a:pPr>
            <a:r>
              <a:rPr lang="en-US">
                <a:latin typeface="Times New Roman" pitchFamily="18" charset="0"/>
              </a:rPr>
              <a:t>0</a:t>
            </a:r>
          </a:p>
        </p:txBody>
      </p:sp>
      <p:sp>
        <p:nvSpPr>
          <p:cNvPr id="1394724" name="AutoShape 36"/>
          <p:cNvSpPr>
            <a:spLocks noChangeArrowheads="1"/>
          </p:cNvSpPr>
          <p:nvPr/>
        </p:nvSpPr>
        <p:spPr bwMode="auto">
          <a:xfrm>
            <a:off x="4862513" y="56705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5" name="AutoShape 37"/>
          <p:cNvSpPr>
            <a:spLocks noChangeArrowheads="1"/>
          </p:cNvSpPr>
          <p:nvPr/>
        </p:nvSpPr>
        <p:spPr bwMode="auto">
          <a:xfrm>
            <a:off x="5319713" y="59848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6" name="AutoShape 38"/>
          <p:cNvSpPr>
            <a:spLocks noChangeArrowheads="1"/>
          </p:cNvSpPr>
          <p:nvPr/>
        </p:nvSpPr>
        <p:spPr bwMode="auto">
          <a:xfrm>
            <a:off x="5548313" y="60801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27" name="AutoShape 39"/>
          <p:cNvSpPr>
            <a:spLocks noChangeArrowheads="1"/>
          </p:cNvSpPr>
          <p:nvPr/>
        </p:nvSpPr>
        <p:spPr bwMode="auto">
          <a:xfrm>
            <a:off x="6386513" y="59944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8" name="AutoShape 40"/>
          <p:cNvSpPr>
            <a:spLocks noChangeArrowheads="1"/>
          </p:cNvSpPr>
          <p:nvPr/>
        </p:nvSpPr>
        <p:spPr bwMode="auto">
          <a:xfrm>
            <a:off x="6615113" y="58134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29" name="AutoShape 41"/>
          <p:cNvSpPr>
            <a:spLocks noChangeArrowheads="1"/>
          </p:cNvSpPr>
          <p:nvPr/>
        </p:nvSpPr>
        <p:spPr bwMode="auto">
          <a:xfrm>
            <a:off x="6196013" y="606107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94730" name="AutoShape 42"/>
          <p:cNvSpPr>
            <a:spLocks noChangeArrowheads="1"/>
          </p:cNvSpPr>
          <p:nvPr/>
        </p:nvSpPr>
        <p:spPr bwMode="auto">
          <a:xfrm>
            <a:off x="6996113" y="54895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1" name="AutoShape 43"/>
          <p:cNvSpPr>
            <a:spLocks noChangeArrowheads="1"/>
          </p:cNvSpPr>
          <p:nvPr/>
        </p:nvSpPr>
        <p:spPr bwMode="auto">
          <a:xfrm>
            <a:off x="7281863" y="51847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2" name="AutoShape 44"/>
          <p:cNvSpPr>
            <a:spLocks noChangeArrowheads="1"/>
          </p:cNvSpPr>
          <p:nvPr/>
        </p:nvSpPr>
        <p:spPr bwMode="auto">
          <a:xfrm>
            <a:off x="7700963" y="4660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1394733" name="Line 45"/>
          <p:cNvSpPr>
            <a:spLocks noChangeShapeType="1"/>
          </p:cNvSpPr>
          <p:nvPr/>
        </p:nvSpPr>
        <p:spPr bwMode="auto">
          <a:xfrm flipV="1">
            <a:off x="5848350" y="4767262"/>
            <a:ext cx="0" cy="1485900"/>
          </a:xfrm>
          <a:prstGeom prst="line">
            <a:avLst/>
          </a:prstGeom>
          <a:noFill/>
          <a:ln w="25400">
            <a:solidFill>
              <a:schemeClr val="tx2"/>
            </a:solidFill>
            <a:round/>
            <a:headEnd/>
            <a:tailEnd type="triangle" w="med" len="med"/>
          </a:ln>
        </p:spPr>
        <p:txBody>
          <a:bodyPr/>
          <a:lstStyle/>
          <a:p>
            <a:endParaRPr lang="en-US"/>
          </a:p>
        </p:txBody>
      </p:sp>
      <p:sp>
        <p:nvSpPr>
          <p:cNvPr id="1394734" name="Text Box 46"/>
          <p:cNvSpPr txBox="1">
            <a:spLocks noChangeArrowheads="1"/>
          </p:cNvSpPr>
          <p:nvPr/>
        </p:nvSpPr>
        <p:spPr bwMode="auto">
          <a:xfrm>
            <a:off x="5848350" y="4586287"/>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r>
              <a:rPr lang="en-US" i="1" baseline="30000">
                <a:latin typeface="Times New Roman" pitchFamily="18" charset="0"/>
              </a:rPr>
              <a:t>2</a:t>
            </a:r>
          </a:p>
        </p:txBody>
      </p:sp>
      <p:sp>
        <p:nvSpPr>
          <p:cNvPr id="1394735" name="Text Box 47"/>
          <p:cNvSpPr txBox="1">
            <a:spLocks noChangeArrowheads="1"/>
          </p:cNvSpPr>
          <p:nvPr/>
        </p:nvSpPr>
        <p:spPr bwMode="auto">
          <a:xfrm>
            <a:off x="7934325" y="6119812"/>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6" name="Text Box 48"/>
          <p:cNvSpPr txBox="1">
            <a:spLocks noChangeArrowheads="1"/>
          </p:cNvSpPr>
          <p:nvPr/>
        </p:nvSpPr>
        <p:spPr bwMode="auto">
          <a:xfrm>
            <a:off x="7867650" y="3581400"/>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50225" name="Text Box 49"/>
          <p:cNvSpPr txBox="1">
            <a:spLocks noChangeArrowheads="1"/>
          </p:cNvSpPr>
          <p:nvPr/>
        </p:nvSpPr>
        <p:spPr bwMode="auto">
          <a:xfrm>
            <a:off x="7924800" y="2181225"/>
            <a:ext cx="457200" cy="366713"/>
          </a:xfrm>
          <a:prstGeom prst="rect">
            <a:avLst/>
          </a:prstGeom>
          <a:noFill/>
          <a:ln w="9525" algn="ctr">
            <a:noFill/>
            <a:miter lim="800000"/>
            <a:headEnd/>
            <a:tailEnd/>
          </a:ln>
        </p:spPr>
        <p:txBody>
          <a:bodyPr>
            <a:spAutoFit/>
          </a:bodyPr>
          <a:lstStyle/>
          <a:p>
            <a:pPr>
              <a:spcBef>
                <a:spcPct val="50000"/>
              </a:spcBef>
            </a:pPr>
            <a:r>
              <a:rPr lang="en-US" i="1">
                <a:latin typeface="Times New Roman" pitchFamily="18" charset="0"/>
              </a:rPr>
              <a:t>x</a:t>
            </a:r>
            <a:endParaRPr lang="en-US" i="1" baseline="30000">
              <a:latin typeface="Times New Roman" pitchFamily="18" charset="0"/>
            </a:endParaRPr>
          </a:p>
        </p:txBody>
      </p:sp>
      <p:sp>
        <p:nvSpPr>
          <p:cNvPr id="1394738" name="Line 50"/>
          <p:cNvSpPr>
            <a:spLocks noChangeShapeType="1"/>
          </p:cNvSpPr>
          <p:nvPr/>
        </p:nvSpPr>
        <p:spPr bwMode="auto">
          <a:xfrm flipV="1">
            <a:off x="5210175" y="5072062"/>
            <a:ext cx="3181350" cy="1295400"/>
          </a:xfrm>
          <a:prstGeom prst="line">
            <a:avLst/>
          </a:prstGeom>
          <a:noFill/>
          <a:ln w="19050">
            <a:solidFill>
              <a:schemeClr val="tx2"/>
            </a:solidFill>
            <a:round/>
            <a:headEnd/>
            <a:tailEnd/>
          </a:ln>
        </p:spPr>
        <p:txBody>
          <a:bodyPr/>
          <a:lstStyle/>
          <a:p>
            <a:endParaRPr lang="en-US"/>
          </a:p>
        </p:txBody>
      </p:sp>
      <p:sp>
        <p:nvSpPr>
          <p:cNvPr id="1394739" name="Line 51"/>
          <p:cNvSpPr>
            <a:spLocks noChangeShapeType="1"/>
          </p:cNvSpPr>
          <p:nvPr/>
        </p:nvSpPr>
        <p:spPr bwMode="auto">
          <a:xfrm flipV="1">
            <a:off x="5205413" y="4995862"/>
            <a:ext cx="3114675" cy="1284288"/>
          </a:xfrm>
          <a:prstGeom prst="line">
            <a:avLst/>
          </a:prstGeom>
          <a:noFill/>
          <a:ln w="9525" cap="rnd">
            <a:solidFill>
              <a:schemeClr val="tx2"/>
            </a:solidFill>
            <a:prstDash val="sysDot"/>
            <a:round/>
            <a:headEnd/>
            <a:tailEnd/>
          </a:ln>
        </p:spPr>
        <p:txBody>
          <a:bodyPr/>
          <a:lstStyle/>
          <a:p>
            <a:endParaRPr lang="en-US"/>
          </a:p>
        </p:txBody>
      </p:sp>
      <p:sp>
        <p:nvSpPr>
          <p:cNvPr id="1394740" name="Line 52"/>
          <p:cNvSpPr>
            <a:spLocks noChangeShapeType="1"/>
          </p:cNvSpPr>
          <p:nvPr/>
        </p:nvSpPr>
        <p:spPr bwMode="auto">
          <a:xfrm flipV="1">
            <a:off x="5319713" y="5167312"/>
            <a:ext cx="3057525" cy="1246188"/>
          </a:xfrm>
          <a:prstGeom prst="line">
            <a:avLst/>
          </a:prstGeom>
          <a:noFill/>
          <a:ln w="9525" cap="rnd">
            <a:solidFill>
              <a:schemeClr val="tx2"/>
            </a:solidFill>
            <a:prstDash val="sysDot"/>
            <a:round/>
            <a:headEnd/>
            <a:tailEnd/>
          </a:ln>
        </p:spPr>
        <p:txBody>
          <a:bodyPr/>
          <a:lstStyle/>
          <a:p>
            <a:endParaRPr lang="en-US"/>
          </a:p>
        </p:txBody>
      </p:sp>
      <p:sp>
        <p:nvSpPr>
          <p:cNvPr id="1394741" name="Oval 53"/>
          <p:cNvSpPr>
            <a:spLocks noChangeArrowheads="1"/>
          </p:cNvSpPr>
          <p:nvPr/>
        </p:nvSpPr>
        <p:spPr bwMode="auto">
          <a:xfrm>
            <a:off x="6932613" y="5426075"/>
            <a:ext cx="228600" cy="219075"/>
          </a:xfrm>
          <a:prstGeom prst="ellipse">
            <a:avLst/>
          </a:prstGeom>
          <a:noFill/>
          <a:ln w="19050" algn="ctr">
            <a:solidFill>
              <a:srgbClr val="FF0000"/>
            </a:solidFill>
            <a:round/>
            <a:headEnd/>
            <a:tailEnd/>
          </a:ln>
        </p:spPr>
        <p:txBody>
          <a:bodyPr wrap="none" anchor="ctr"/>
          <a:lstStyle/>
          <a:p>
            <a:endParaRPr lang="en-US"/>
          </a:p>
        </p:txBody>
      </p:sp>
      <p:sp>
        <p:nvSpPr>
          <p:cNvPr id="1394742" name="Oval 54"/>
          <p:cNvSpPr>
            <a:spLocks noChangeArrowheads="1"/>
          </p:cNvSpPr>
          <p:nvPr/>
        </p:nvSpPr>
        <p:spPr bwMode="auto">
          <a:xfrm>
            <a:off x="6542088" y="5740400"/>
            <a:ext cx="228600" cy="219075"/>
          </a:xfrm>
          <a:prstGeom prst="ellipse">
            <a:avLst/>
          </a:prstGeom>
          <a:noFill/>
          <a:ln w="19050" algn="ctr">
            <a:solidFill>
              <a:srgbClr val="0000FF"/>
            </a:solidFill>
            <a:round/>
            <a:headEnd/>
            <a:tailEnd/>
          </a:ln>
        </p:spPr>
        <p:txBody>
          <a:bodyPr wrap="none" anchor="ctr"/>
          <a:lstStyle/>
          <a:p>
            <a:endParaRPr lang="en-US"/>
          </a:p>
        </p:txBody>
      </p:sp>
      <p:sp>
        <p:nvSpPr>
          <p:cNvPr id="1394743" name="Oval 55"/>
          <p:cNvSpPr>
            <a:spLocks noChangeArrowheads="1"/>
          </p:cNvSpPr>
          <p:nvPr/>
        </p:nvSpPr>
        <p:spPr bwMode="auto">
          <a:xfrm>
            <a:off x="5475288" y="6016625"/>
            <a:ext cx="228600" cy="219075"/>
          </a:xfrm>
          <a:prstGeom prst="ellipse">
            <a:avLst/>
          </a:prstGeom>
          <a:noFill/>
          <a:ln w="19050" algn="ctr">
            <a:solidFill>
              <a:srgbClr val="FF0000"/>
            </a:solidFill>
            <a:round/>
            <a:headEnd/>
            <a:tailEnd/>
          </a:ln>
        </p:spPr>
        <p:txBody>
          <a:bodyPr wrap="none" anchor="ctr"/>
          <a:lstStyle/>
          <a:p>
            <a:endParaRPr lang="en-US"/>
          </a:p>
        </p:txBody>
      </p:sp>
      <p:sp>
        <p:nvSpPr>
          <p:cNvPr id="50232" name="Text Box 56"/>
          <p:cNvSpPr txBox="1">
            <a:spLocks noChangeArrowheads="1"/>
          </p:cNvSpPr>
          <p:nvPr/>
        </p:nvSpPr>
        <p:spPr bwMode="auto">
          <a:xfrm>
            <a:off x="6858000" y="6521450"/>
            <a:ext cx="5257800" cy="336550"/>
          </a:xfrm>
          <a:prstGeom prst="rect">
            <a:avLst/>
          </a:prstGeom>
          <a:noFill/>
          <a:ln w="9525">
            <a:noFill/>
            <a:miter lim="800000"/>
            <a:headEnd/>
            <a:tailEnd/>
          </a:ln>
        </p:spPr>
        <p:txBody>
          <a:bodyPr>
            <a:spAutoFit/>
          </a:bodyPr>
          <a:lstStyle/>
          <a:p>
            <a:pPr algn="r">
              <a:spcBef>
                <a:spcPct val="50000"/>
              </a:spcBef>
            </a:pPr>
            <a:r>
              <a:rPr lang="en-US" sz="1600" dirty="0">
                <a:latin typeface="Calibri" pitchFamily="34" charset="0"/>
              </a:rPr>
              <a:t>This and next few slides adapted from Ray Mooney, UT</a:t>
            </a:r>
          </a:p>
        </p:txBody>
      </p:sp>
    </p:spTree>
    <p:extLst>
      <p:ext uri="{BB962C8B-B14F-4D97-AF65-F5344CB8AC3E}">
        <p14:creationId xmlns:p14="http://schemas.microsoft.com/office/powerpoint/2010/main" val="3022038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7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70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47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7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47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47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47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47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7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47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47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47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47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947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47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947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47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47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4691">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947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947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47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47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947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47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47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47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947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947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947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947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947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947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47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94691">
                                            <p:txEl>
                                              <p:pRg st="6" end="6"/>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47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947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947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9473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947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9474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9474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9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702" grpId="0" animBg="1"/>
      <p:bldP spid="1394703" grpId="0" animBg="1"/>
      <p:bldP spid="1394704" grpId="0" animBg="1"/>
      <p:bldP spid="1394705" grpId="0" animBg="1"/>
      <p:bldP spid="1394706" grpId="0" animBg="1"/>
      <p:bldP spid="1394707" grpId="0" animBg="1"/>
      <p:bldP spid="1394708" grpId="0" animBg="1"/>
      <p:bldP spid="1394709" grpId="0" animBg="1"/>
      <p:bldP spid="1394710" grpId="0"/>
      <p:bldP spid="1394711" grpId="0" animBg="1"/>
      <p:bldP spid="1394712" grpId="0" animBg="1"/>
      <p:bldP spid="1394713" grpId="0" animBg="1"/>
      <p:bldP spid="1394714" grpId="0" animBg="1"/>
      <p:bldP spid="1394715" grpId="0" animBg="1"/>
      <p:bldP spid="1394716" grpId="0" animBg="1"/>
      <p:bldP spid="1394717" grpId="0" animBg="1"/>
      <p:bldP spid="1394718" grpId="0" animBg="1"/>
      <p:bldP spid="1394719" grpId="0" animBg="1"/>
      <p:bldP spid="1394720" grpId="0" animBg="1"/>
      <p:bldP spid="1394721" grpId="0" animBg="1"/>
      <p:bldP spid="1394722" grpId="0" animBg="1"/>
      <p:bldP spid="1394723" grpId="0"/>
      <p:bldP spid="1394724" grpId="0" animBg="1"/>
      <p:bldP spid="1394725" grpId="0" animBg="1"/>
      <p:bldP spid="1394726" grpId="0" animBg="1"/>
      <p:bldP spid="1394727" grpId="0" animBg="1"/>
      <p:bldP spid="1394728" grpId="0" animBg="1"/>
      <p:bldP spid="1394729" grpId="0" animBg="1"/>
      <p:bldP spid="1394730" grpId="0" animBg="1"/>
      <p:bldP spid="1394731" grpId="0" animBg="1"/>
      <p:bldP spid="1394732" grpId="0" animBg="1"/>
      <p:bldP spid="1394733" grpId="0" animBg="1"/>
      <p:bldP spid="1394734" grpId="0"/>
      <p:bldP spid="1394735" grpId="0"/>
      <p:bldP spid="1394736" grpId="0"/>
      <p:bldP spid="1394738" grpId="0" animBg="1"/>
      <p:bldP spid="1394739" grpId="0" animBg="1"/>
      <p:bldP spid="1394740" grpId="0" animBg="1"/>
      <p:bldP spid="1394741" grpId="0" animBg="1"/>
      <p:bldP spid="1394742" grpId="0" animBg="1"/>
      <p:bldP spid="139474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Non-Linear Separators</a:t>
            </a:r>
          </a:p>
        </p:txBody>
      </p:sp>
      <p:sp>
        <p:nvSpPr>
          <p:cNvPr id="51203" name="Rectangle 3"/>
          <p:cNvSpPr>
            <a:spLocks noGrp="1" noChangeArrowheads="1"/>
          </p:cNvSpPr>
          <p:nvPr>
            <p:ph idx="1"/>
          </p:nvPr>
        </p:nvSpPr>
        <p:spPr>
          <a:xfrm>
            <a:off x="584200" y="1371600"/>
            <a:ext cx="11379200" cy="4729164"/>
          </a:xfrm>
        </p:spPr>
        <p:txBody>
          <a:bodyPr/>
          <a:lstStyle/>
          <a:p>
            <a:pPr eaLnBrk="1" hangingPunct="1"/>
            <a:r>
              <a:rPr lang="en-US" sz="2400" dirty="0"/>
              <a:t>General idea: the original feature space can always be mapped to some higher-dimensional feature space where the training set is separable:</a:t>
            </a:r>
          </a:p>
        </p:txBody>
      </p:sp>
      <p:sp>
        <p:nvSpPr>
          <p:cNvPr id="51204" name="Line 4"/>
          <p:cNvSpPr>
            <a:spLocks noChangeShapeType="1"/>
          </p:cNvSpPr>
          <p:nvPr/>
        </p:nvSpPr>
        <p:spPr bwMode="auto">
          <a:xfrm flipV="1">
            <a:off x="3754438" y="2686050"/>
            <a:ext cx="0" cy="3041650"/>
          </a:xfrm>
          <a:prstGeom prst="line">
            <a:avLst/>
          </a:prstGeom>
          <a:noFill/>
          <a:ln w="25400">
            <a:solidFill>
              <a:schemeClr val="tx1"/>
            </a:solidFill>
            <a:round/>
            <a:headEnd/>
            <a:tailEnd type="triangle" w="med" len="med"/>
          </a:ln>
        </p:spPr>
        <p:txBody>
          <a:bodyPr/>
          <a:lstStyle/>
          <a:p>
            <a:endParaRPr lang="en-US"/>
          </a:p>
        </p:txBody>
      </p:sp>
      <p:sp>
        <p:nvSpPr>
          <p:cNvPr id="51205" name="Line 5"/>
          <p:cNvSpPr>
            <a:spLocks noChangeShapeType="1"/>
          </p:cNvSpPr>
          <p:nvPr/>
        </p:nvSpPr>
        <p:spPr bwMode="auto">
          <a:xfrm flipV="1">
            <a:off x="2133600" y="4297363"/>
            <a:ext cx="3319463" cy="0"/>
          </a:xfrm>
          <a:prstGeom prst="line">
            <a:avLst/>
          </a:prstGeom>
          <a:noFill/>
          <a:ln w="25400">
            <a:solidFill>
              <a:schemeClr val="tx1"/>
            </a:solidFill>
            <a:round/>
            <a:headEnd/>
            <a:tailEnd type="triangle" w="med" len="med"/>
          </a:ln>
        </p:spPr>
        <p:txBody>
          <a:bodyPr/>
          <a:lstStyle/>
          <a:p>
            <a:endParaRPr lang="en-US"/>
          </a:p>
        </p:txBody>
      </p:sp>
      <p:sp>
        <p:nvSpPr>
          <p:cNvPr id="51206" name="AutoShape 6"/>
          <p:cNvSpPr>
            <a:spLocks noChangeArrowheads="1"/>
          </p:cNvSpPr>
          <p:nvPr/>
        </p:nvSpPr>
        <p:spPr bwMode="auto">
          <a:xfrm>
            <a:off x="3784600" y="35179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7" name="AutoShape 7"/>
          <p:cNvSpPr>
            <a:spLocks noChangeArrowheads="1"/>
          </p:cNvSpPr>
          <p:nvPr/>
        </p:nvSpPr>
        <p:spPr bwMode="auto">
          <a:xfrm>
            <a:off x="3209925" y="3875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8" name="AutoShape 8"/>
          <p:cNvSpPr>
            <a:spLocks noChangeArrowheads="1"/>
          </p:cNvSpPr>
          <p:nvPr/>
        </p:nvSpPr>
        <p:spPr bwMode="auto">
          <a:xfrm>
            <a:off x="3362325" y="4421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09" name="AutoShape 9"/>
          <p:cNvSpPr>
            <a:spLocks noChangeArrowheads="1"/>
          </p:cNvSpPr>
          <p:nvPr/>
        </p:nvSpPr>
        <p:spPr bwMode="auto">
          <a:xfrm>
            <a:off x="3895725" y="48974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0" name="AutoShape 10"/>
          <p:cNvSpPr>
            <a:spLocks noChangeArrowheads="1"/>
          </p:cNvSpPr>
          <p:nvPr/>
        </p:nvSpPr>
        <p:spPr bwMode="auto">
          <a:xfrm>
            <a:off x="3476625" y="35639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1" name="AutoShape 11"/>
          <p:cNvSpPr>
            <a:spLocks noChangeArrowheads="1"/>
          </p:cNvSpPr>
          <p:nvPr/>
        </p:nvSpPr>
        <p:spPr bwMode="auto">
          <a:xfrm>
            <a:off x="2981325" y="41925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2" name="AutoShape 12"/>
          <p:cNvSpPr>
            <a:spLocks noChangeArrowheads="1"/>
          </p:cNvSpPr>
          <p:nvPr/>
        </p:nvSpPr>
        <p:spPr bwMode="auto">
          <a:xfrm>
            <a:off x="3400425" y="49355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3" name="AutoShape 13"/>
          <p:cNvSpPr>
            <a:spLocks noChangeArrowheads="1"/>
          </p:cNvSpPr>
          <p:nvPr/>
        </p:nvSpPr>
        <p:spPr bwMode="auto">
          <a:xfrm>
            <a:off x="3895725" y="39639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14" name="AutoShape 14"/>
          <p:cNvSpPr>
            <a:spLocks noChangeArrowheads="1"/>
          </p:cNvSpPr>
          <p:nvPr/>
        </p:nvSpPr>
        <p:spPr bwMode="auto">
          <a:xfrm>
            <a:off x="4797425" y="3951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5" name="AutoShape 15"/>
          <p:cNvSpPr>
            <a:spLocks noChangeArrowheads="1"/>
          </p:cNvSpPr>
          <p:nvPr/>
        </p:nvSpPr>
        <p:spPr bwMode="auto">
          <a:xfrm>
            <a:off x="4657725" y="51641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6" name="AutoShape 16"/>
          <p:cNvSpPr>
            <a:spLocks noChangeArrowheads="1"/>
          </p:cNvSpPr>
          <p:nvPr/>
        </p:nvSpPr>
        <p:spPr bwMode="auto">
          <a:xfrm>
            <a:off x="2409825" y="4078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7" name="AutoShape 17"/>
          <p:cNvSpPr>
            <a:spLocks noChangeArrowheads="1"/>
          </p:cNvSpPr>
          <p:nvPr/>
        </p:nvSpPr>
        <p:spPr bwMode="auto">
          <a:xfrm>
            <a:off x="3921125" y="5532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8" name="AutoShape 18"/>
          <p:cNvSpPr>
            <a:spLocks noChangeArrowheads="1"/>
          </p:cNvSpPr>
          <p:nvPr/>
        </p:nvSpPr>
        <p:spPr bwMode="auto">
          <a:xfrm>
            <a:off x="4886325" y="46878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19" name="AutoShape 19"/>
          <p:cNvSpPr>
            <a:spLocks noChangeArrowheads="1"/>
          </p:cNvSpPr>
          <p:nvPr/>
        </p:nvSpPr>
        <p:spPr bwMode="auto">
          <a:xfrm>
            <a:off x="2949575" y="52276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0" name="AutoShape 20"/>
          <p:cNvSpPr>
            <a:spLocks noChangeArrowheads="1"/>
          </p:cNvSpPr>
          <p:nvPr/>
        </p:nvSpPr>
        <p:spPr bwMode="auto">
          <a:xfrm>
            <a:off x="2638425" y="4745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1" name="AutoShape 21"/>
          <p:cNvSpPr>
            <a:spLocks noChangeArrowheads="1"/>
          </p:cNvSpPr>
          <p:nvPr/>
        </p:nvSpPr>
        <p:spPr bwMode="auto">
          <a:xfrm>
            <a:off x="2695575" y="32210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2" name="AutoShape 22"/>
          <p:cNvSpPr>
            <a:spLocks noChangeArrowheads="1"/>
          </p:cNvSpPr>
          <p:nvPr/>
        </p:nvSpPr>
        <p:spPr bwMode="auto">
          <a:xfrm>
            <a:off x="4191000" y="43561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3" name="AutoShape 23"/>
          <p:cNvSpPr>
            <a:spLocks noChangeArrowheads="1"/>
          </p:cNvSpPr>
          <p:nvPr/>
        </p:nvSpPr>
        <p:spPr bwMode="auto">
          <a:xfrm>
            <a:off x="3810000" y="448945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24" name="AutoShape 24"/>
          <p:cNvSpPr>
            <a:spLocks noChangeArrowheads="1"/>
          </p:cNvSpPr>
          <p:nvPr/>
        </p:nvSpPr>
        <p:spPr bwMode="auto">
          <a:xfrm>
            <a:off x="4095750" y="32512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5" name="Oval 25"/>
          <p:cNvSpPr>
            <a:spLocks noChangeArrowheads="1"/>
          </p:cNvSpPr>
          <p:nvPr/>
        </p:nvSpPr>
        <p:spPr bwMode="auto">
          <a:xfrm>
            <a:off x="2800350" y="3336925"/>
            <a:ext cx="1885950" cy="1905000"/>
          </a:xfrm>
          <a:prstGeom prst="ellipse">
            <a:avLst/>
          </a:prstGeom>
          <a:noFill/>
          <a:ln w="15875" algn="ctr">
            <a:solidFill>
              <a:schemeClr val="tx2"/>
            </a:solidFill>
            <a:prstDash val="sysDot"/>
            <a:round/>
            <a:headEnd/>
            <a:tailEnd/>
          </a:ln>
        </p:spPr>
        <p:txBody>
          <a:bodyPr wrap="none" anchor="ctr"/>
          <a:lstStyle/>
          <a:p>
            <a:endParaRPr lang="en-US"/>
          </a:p>
        </p:txBody>
      </p:sp>
      <p:sp>
        <p:nvSpPr>
          <p:cNvPr id="51226" name="AutoShape 26"/>
          <p:cNvSpPr>
            <a:spLocks noChangeArrowheads="1"/>
          </p:cNvSpPr>
          <p:nvPr/>
        </p:nvSpPr>
        <p:spPr bwMode="auto">
          <a:xfrm>
            <a:off x="2847975"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7" name="AutoShape 27"/>
          <p:cNvSpPr>
            <a:spLocks noChangeArrowheads="1"/>
          </p:cNvSpPr>
          <p:nvPr/>
        </p:nvSpPr>
        <p:spPr bwMode="auto">
          <a:xfrm>
            <a:off x="4772025" y="3354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28" name="Line 28"/>
          <p:cNvSpPr>
            <a:spLocks noChangeShapeType="1"/>
          </p:cNvSpPr>
          <p:nvPr/>
        </p:nvSpPr>
        <p:spPr bwMode="auto">
          <a:xfrm flipH="1" flipV="1">
            <a:off x="7793038" y="2438400"/>
            <a:ext cx="0" cy="2070100"/>
          </a:xfrm>
          <a:prstGeom prst="line">
            <a:avLst/>
          </a:prstGeom>
          <a:noFill/>
          <a:ln w="25400">
            <a:solidFill>
              <a:schemeClr val="tx1"/>
            </a:solidFill>
            <a:round/>
            <a:headEnd/>
            <a:tailEnd type="triangle" w="med" len="med"/>
          </a:ln>
        </p:spPr>
        <p:txBody>
          <a:bodyPr/>
          <a:lstStyle/>
          <a:p>
            <a:endParaRPr lang="en-US"/>
          </a:p>
        </p:txBody>
      </p:sp>
      <p:sp>
        <p:nvSpPr>
          <p:cNvPr id="51229" name="Line 29"/>
          <p:cNvSpPr>
            <a:spLocks noChangeShapeType="1"/>
          </p:cNvSpPr>
          <p:nvPr/>
        </p:nvSpPr>
        <p:spPr bwMode="auto">
          <a:xfrm>
            <a:off x="7762875" y="4525963"/>
            <a:ext cx="2347913" cy="0"/>
          </a:xfrm>
          <a:prstGeom prst="line">
            <a:avLst/>
          </a:prstGeom>
          <a:noFill/>
          <a:ln w="25400">
            <a:solidFill>
              <a:schemeClr val="tx1"/>
            </a:solidFill>
            <a:round/>
            <a:headEnd/>
            <a:tailEnd type="triangle" w="med" len="med"/>
          </a:ln>
        </p:spPr>
        <p:txBody>
          <a:bodyPr/>
          <a:lstStyle/>
          <a:p>
            <a:endParaRPr lang="en-US"/>
          </a:p>
        </p:txBody>
      </p:sp>
      <p:sp>
        <p:nvSpPr>
          <p:cNvPr id="51230" name="AutoShape 30"/>
          <p:cNvSpPr>
            <a:spLocks noChangeArrowheads="1"/>
          </p:cNvSpPr>
          <p:nvPr/>
        </p:nvSpPr>
        <p:spPr bwMode="auto">
          <a:xfrm>
            <a:off x="8061325" y="3889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1" name="AutoShape 31"/>
          <p:cNvSpPr>
            <a:spLocks noChangeArrowheads="1"/>
          </p:cNvSpPr>
          <p:nvPr/>
        </p:nvSpPr>
        <p:spPr bwMode="auto">
          <a:xfrm>
            <a:off x="7486650" y="42465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2" name="AutoShape 32"/>
          <p:cNvSpPr>
            <a:spLocks noChangeArrowheads="1"/>
          </p:cNvSpPr>
          <p:nvPr/>
        </p:nvSpPr>
        <p:spPr bwMode="auto">
          <a:xfrm>
            <a:off x="786765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3" name="AutoShape 33"/>
          <p:cNvSpPr>
            <a:spLocks noChangeArrowheads="1"/>
          </p:cNvSpPr>
          <p:nvPr/>
        </p:nvSpPr>
        <p:spPr bwMode="auto">
          <a:xfrm>
            <a:off x="8686800" y="48021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4" name="AutoShape 34"/>
          <p:cNvSpPr>
            <a:spLocks noChangeArrowheads="1"/>
          </p:cNvSpPr>
          <p:nvPr/>
        </p:nvSpPr>
        <p:spPr bwMode="auto">
          <a:xfrm>
            <a:off x="7753350" y="39354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5" name="AutoShape 35"/>
          <p:cNvSpPr>
            <a:spLocks noChangeArrowheads="1"/>
          </p:cNvSpPr>
          <p:nvPr/>
        </p:nvSpPr>
        <p:spPr bwMode="auto">
          <a:xfrm>
            <a:off x="7962900" y="421163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6" name="AutoShape 36"/>
          <p:cNvSpPr>
            <a:spLocks noChangeArrowheads="1"/>
          </p:cNvSpPr>
          <p:nvPr/>
        </p:nvSpPr>
        <p:spPr bwMode="auto">
          <a:xfrm>
            <a:off x="8191500" y="4840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7" name="AutoShape 37"/>
          <p:cNvSpPr>
            <a:spLocks noChangeArrowheads="1"/>
          </p:cNvSpPr>
          <p:nvPr/>
        </p:nvSpPr>
        <p:spPr bwMode="auto">
          <a:xfrm>
            <a:off x="8172450" y="433546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38" name="AutoShape 38"/>
          <p:cNvSpPr>
            <a:spLocks noChangeArrowheads="1"/>
          </p:cNvSpPr>
          <p:nvPr/>
        </p:nvSpPr>
        <p:spPr bwMode="auto">
          <a:xfrm>
            <a:off x="9779000" y="39703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39" name="AutoShape 39"/>
          <p:cNvSpPr>
            <a:spLocks noChangeArrowheads="1"/>
          </p:cNvSpPr>
          <p:nvPr/>
        </p:nvSpPr>
        <p:spPr bwMode="auto">
          <a:xfrm>
            <a:off x="9639300" y="51831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0" name="AutoShape 40"/>
          <p:cNvSpPr>
            <a:spLocks noChangeArrowheads="1"/>
          </p:cNvSpPr>
          <p:nvPr/>
        </p:nvSpPr>
        <p:spPr bwMode="auto">
          <a:xfrm>
            <a:off x="9163050" y="2935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1" name="AutoShape 41"/>
          <p:cNvSpPr>
            <a:spLocks noChangeArrowheads="1"/>
          </p:cNvSpPr>
          <p:nvPr/>
        </p:nvSpPr>
        <p:spPr bwMode="auto">
          <a:xfrm>
            <a:off x="9169400" y="4198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2" name="AutoShape 42"/>
          <p:cNvSpPr>
            <a:spLocks noChangeArrowheads="1"/>
          </p:cNvSpPr>
          <p:nvPr/>
        </p:nvSpPr>
        <p:spPr bwMode="auto">
          <a:xfrm>
            <a:off x="9867900" y="4706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3" name="AutoShape 43"/>
          <p:cNvSpPr>
            <a:spLocks noChangeArrowheads="1"/>
          </p:cNvSpPr>
          <p:nvPr/>
        </p:nvSpPr>
        <p:spPr bwMode="auto">
          <a:xfrm>
            <a:off x="8693150" y="3646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4" name="AutoShape 44"/>
          <p:cNvSpPr>
            <a:spLocks noChangeArrowheads="1"/>
          </p:cNvSpPr>
          <p:nvPr/>
        </p:nvSpPr>
        <p:spPr bwMode="auto">
          <a:xfrm>
            <a:off x="9296400" y="48783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5" name="AutoShape 45"/>
          <p:cNvSpPr>
            <a:spLocks noChangeArrowheads="1"/>
          </p:cNvSpPr>
          <p:nvPr/>
        </p:nvSpPr>
        <p:spPr bwMode="auto">
          <a:xfrm>
            <a:off x="9086850" y="31448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6" name="AutoShape 46"/>
          <p:cNvSpPr>
            <a:spLocks noChangeArrowheads="1"/>
          </p:cNvSpPr>
          <p:nvPr/>
        </p:nvSpPr>
        <p:spPr bwMode="auto">
          <a:xfrm>
            <a:off x="7696200" y="465137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7" name="AutoShape 47"/>
          <p:cNvSpPr>
            <a:spLocks noChangeArrowheads="1"/>
          </p:cNvSpPr>
          <p:nvPr/>
        </p:nvSpPr>
        <p:spPr bwMode="auto">
          <a:xfrm>
            <a:off x="7315200" y="47847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51248" name="AutoShape 48"/>
          <p:cNvSpPr>
            <a:spLocks noChangeArrowheads="1"/>
          </p:cNvSpPr>
          <p:nvPr/>
        </p:nvSpPr>
        <p:spPr bwMode="auto">
          <a:xfrm>
            <a:off x="9077325" y="327025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49" name="AutoShape 49"/>
          <p:cNvSpPr>
            <a:spLocks noChangeArrowheads="1"/>
          </p:cNvSpPr>
          <p:nvPr/>
        </p:nvSpPr>
        <p:spPr bwMode="auto">
          <a:xfrm>
            <a:off x="8629650" y="28019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0" name="AutoShape 50"/>
          <p:cNvSpPr>
            <a:spLocks noChangeArrowheads="1"/>
          </p:cNvSpPr>
          <p:nvPr/>
        </p:nvSpPr>
        <p:spPr bwMode="auto">
          <a:xfrm>
            <a:off x="9753600" y="337343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51251" name="Line 51"/>
          <p:cNvSpPr>
            <a:spLocks noChangeShapeType="1"/>
          </p:cNvSpPr>
          <p:nvPr/>
        </p:nvSpPr>
        <p:spPr bwMode="auto">
          <a:xfrm flipH="1">
            <a:off x="6545263" y="4527550"/>
            <a:ext cx="1238250" cy="996950"/>
          </a:xfrm>
          <a:prstGeom prst="line">
            <a:avLst/>
          </a:prstGeom>
          <a:noFill/>
          <a:ln w="25400">
            <a:solidFill>
              <a:schemeClr val="tx1"/>
            </a:solidFill>
            <a:round/>
            <a:headEnd/>
            <a:tailEnd type="triangle" w="med" len="med"/>
          </a:ln>
        </p:spPr>
        <p:txBody>
          <a:bodyPr/>
          <a:lstStyle/>
          <a:p>
            <a:endParaRPr lang="en-US"/>
          </a:p>
        </p:txBody>
      </p:sp>
      <p:sp>
        <p:nvSpPr>
          <p:cNvPr id="51252" name="Line 52"/>
          <p:cNvSpPr>
            <a:spLocks noChangeShapeType="1"/>
          </p:cNvSpPr>
          <p:nvPr/>
        </p:nvSpPr>
        <p:spPr bwMode="auto">
          <a:xfrm>
            <a:off x="7781925" y="3175000"/>
            <a:ext cx="1447800" cy="1333500"/>
          </a:xfrm>
          <a:prstGeom prst="line">
            <a:avLst/>
          </a:prstGeom>
          <a:noFill/>
          <a:ln w="15875">
            <a:solidFill>
              <a:schemeClr val="tx2"/>
            </a:solidFill>
            <a:prstDash val="sysDot"/>
            <a:round/>
            <a:headEnd/>
            <a:tailEnd/>
          </a:ln>
        </p:spPr>
        <p:txBody>
          <a:bodyPr/>
          <a:lstStyle/>
          <a:p>
            <a:endParaRPr lang="en-US"/>
          </a:p>
        </p:txBody>
      </p:sp>
      <p:sp>
        <p:nvSpPr>
          <p:cNvPr id="51253" name="Line 53"/>
          <p:cNvSpPr>
            <a:spLocks noChangeShapeType="1"/>
          </p:cNvSpPr>
          <p:nvPr/>
        </p:nvSpPr>
        <p:spPr bwMode="auto">
          <a:xfrm flipV="1">
            <a:off x="8010525" y="4546600"/>
            <a:ext cx="1219200" cy="1219200"/>
          </a:xfrm>
          <a:prstGeom prst="line">
            <a:avLst/>
          </a:prstGeom>
          <a:noFill/>
          <a:ln w="15875">
            <a:solidFill>
              <a:schemeClr val="tx2"/>
            </a:solidFill>
            <a:prstDash val="sysDot"/>
            <a:round/>
            <a:headEnd/>
            <a:tailEnd/>
          </a:ln>
        </p:spPr>
        <p:txBody>
          <a:bodyPr/>
          <a:lstStyle/>
          <a:p>
            <a:endParaRPr lang="en-US"/>
          </a:p>
        </p:txBody>
      </p:sp>
      <p:sp>
        <p:nvSpPr>
          <p:cNvPr id="51254" name="Line 54"/>
          <p:cNvSpPr>
            <a:spLocks noChangeShapeType="1"/>
          </p:cNvSpPr>
          <p:nvPr/>
        </p:nvSpPr>
        <p:spPr bwMode="auto">
          <a:xfrm flipV="1">
            <a:off x="6315075" y="3213100"/>
            <a:ext cx="1466850" cy="838200"/>
          </a:xfrm>
          <a:prstGeom prst="line">
            <a:avLst/>
          </a:prstGeom>
          <a:noFill/>
          <a:ln w="15875">
            <a:solidFill>
              <a:schemeClr val="tx2"/>
            </a:solidFill>
            <a:prstDash val="sysDot"/>
            <a:round/>
            <a:headEnd/>
            <a:tailEnd/>
          </a:ln>
        </p:spPr>
        <p:txBody>
          <a:bodyPr/>
          <a:lstStyle/>
          <a:p>
            <a:endParaRPr lang="en-US"/>
          </a:p>
        </p:txBody>
      </p:sp>
      <p:sp>
        <p:nvSpPr>
          <p:cNvPr id="51255" name="Line 55"/>
          <p:cNvSpPr>
            <a:spLocks noChangeShapeType="1"/>
          </p:cNvSpPr>
          <p:nvPr/>
        </p:nvSpPr>
        <p:spPr bwMode="auto">
          <a:xfrm>
            <a:off x="6296025" y="4051300"/>
            <a:ext cx="1714500" cy="1695450"/>
          </a:xfrm>
          <a:prstGeom prst="line">
            <a:avLst/>
          </a:prstGeom>
          <a:noFill/>
          <a:ln w="15875">
            <a:solidFill>
              <a:schemeClr val="tx2"/>
            </a:solidFill>
            <a:prstDash val="sysDot"/>
            <a:round/>
            <a:headEnd/>
            <a:tailEnd/>
          </a:ln>
        </p:spPr>
        <p:txBody>
          <a:bodyPr/>
          <a:lstStyle/>
          <a:p>
            <a:endParaRPr lang="en-US"/>
          </a:p>
        </p:txBody>
      </p:sp>
      <p:sp>
        <p:nvSpPr>
          <p:cNvPr id="51256" name="AutoShape 56"/>
          <p:cNvSpPr>
            <a:spLocks noChangeArrowheads="1"/>
          </p:cNvSpPr>
          <p:nvPr/>
        </p:nvSpPr>
        <p:spPr bwMode="auto">
          <a:xfrm>
            <a:off x="5276850" y="2613025"/>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p>
            <a:endParaRPr lang="en-US"/>
          </a:p>
        </p:txBody>
      </p:sp>
      <p:sp>
        <p:nvSpPr>
          <p:cNvPr id="51257" name="Text Box 57"/>
          <p:cNvSpPr txBox="1">
            <a:spLocks noChangeArrowheads="1"/>
          </p:cNvSpPr>
          <p:nvPr/>
        </p:nvSpPr>
        <p:spPr bwMode="auto">
          <a:xfrm>
            <a:off x="5276850" y="3013075"/>
            <a:ext cx="1679575" cy="396875"/>
          </a:xfrm>
          <a:prstGeom prst="rect">
            <a:avLst/>
          </a:prstGeom>
          <a:noFill/>
          <a:ln w="9525" algn="ctr">
            <a:noFill/>
            <a:miter lim="800000"/>
            <a:headEnd/>
            <a:tailEnd/>
          </a:ln>
        </p:spPr>
        <p:txBody>
          <a:bodyPr>
            <a:spAutoFit/>
          </a:bodyPr>
          <a:lstStyle/>
          <a:p>
            <a:pPr>
              <a:spcBef>
                <a:spcPct val="50000"/>
              </a:spcBef>
            </a:pPr>
            <a:r>
              <a:rPr lang="el-GR" sz="2000">
                <a:latin typeface="Times New Roman" pitchFamily="18" charset="0"/>
                <a:cs typeface="Times New Roman" pitchFamily="18" charset="0"/>
              </a:rPr>
              <a:t>Φ</a:t>
            </a:r>
            <a:r>
              <a:rPr lang="en-US" sz="2000">
                <a:latin typeface="Times New Roman" pitchFamily="18" charset="0"/>
                <a:cs typeface="Times New Roman" pitchFamily="18" charset="0"/>
              </a:rPr>
              <a:t>:  </a:t>
            </a:r>
            <a:r>
              <a:rPr lang="en-US" sz="2000" b="1">
                <a:latin typeface="Times New Roman" pitchFamily="18" charset="0"/>
                <a:cs typeface="Times New Roman" pitchFamily="18" charset="0"/>
              </a:rPr>
              <a:t>x</a:t>
            </a:r>
            <a:r>
              <a:rPr lang="en-US" sz="2000" b="1" baseline="-25000">
                <a:latin typeface="Times New Roman" pitchFamily="18" charset="0"/>
                <a:cs typeface="Times New Roman" pitchFamily="18" charset="0"/>
              </a:rPr>
              <a:t> </a:t>
            </a:r>
            <a:r>
              <a:rPr lang="en-US" sz="2000" b="1">
                <a:latin typeface="Times New Roman" pitchFamily="18" charset="0"/>
                <a:cs typeface="Times New Roman" pitchFamily="18" charset="0"/>
              </a:rPr>
              <a:t>→</a:t>
            </a:r>
            <a:r>
              <a:rPr lang="en-US" sz="2000">
                <a:latin typeface="Times New Roman" pitchFamily="18" charset="0"/>
                <a:cs typeface="Times New Roman" pitchFamily="18" charset="0"/>
              </a:rPr>
              <a:t> </a:t>
            </a:r>
            <a:r>
              <a:rPr lang="el-GR" sz="2000" b="1">
                <a:latin typeface="Times New Roman" pitchFamily="18" charset="0"/>
                <a:cs typeface="Times New Roman" pitchFamily="18" charset="0"/>
              </a:rPr>
              <a:t>φ</a:t>
            </a:r>
            <a:r>
              <a:rPr lang="en-US" sz="2000">
                <a:latin typeface="Times New Roman" pitchFamily="18" charset="0"/>
                <a:cs typeface="Times New Roman" pitchFamily="18" charset="0"/>
              </a:rPr>
              <a:t>(</a:t>
            </a:r>
            <a:r>
              <a:rPr lang="en-US" sz="2000" b="1">
                <a:latin typeface="Times New Roman" pitchFamily="18" charset="0"/>
                <a:cs typeface="Times New Roman" pitchFamily="18" charset="0"/>
              </a:rPr>
              <a:t>x</a:t>
            </a:r>
            <a:r>
              <a:rPr lang="en-US" sz="2000">
                <a:latin typeface="Times New Roman" pitchFamily="18" charset="0"/>
                <a:cs typeface="Times New Roman" pitchFamily="18" charset="0"/>
              </a:rPr>
              <a:t>)</a:t>
            </a:r>
          </a:p>
        </p:txBody>
      </p:sp>
    </p:spTree>
    <p:extLst>
      <p:ext uri="{BB962C8B-B14F-4D97-AF65-F5344CB8AC3E}">
        <p14:creationId xmlns:p14="http://schemas.microsoft.com/office/powerpoint/2010/main" val="527329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132238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1828800" y="1943101"/>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a:t>A complex network of </a:t>
            </a:r>
            <a:r>
              <a:rPr lang="en-US" sz="2400" err="1"/>
              <a:t>perceptrons</a:t>
            </a:r>
            <a:r>
              <a:rPr lang="en-US" sz="2400"/>
              <a:t> could make quite subtle decisions:</a:t>
            </a:r>
          </a:p>
          <a:p>
            <a:endParaRPr lang="en-US" sz="2400"/>
          </a:p>
          <a:p>
            <a:endParaRPr lang="en-US" sz="2400"/>
          </a:p>
          <a:p>
            <a:endParaRPr lang="en-US" sz="2400"/>
          </a:p>
          <a:p>
            <a:endParaRPr lang="en-US" sz="2400"/>
          </a:p>
        </p:txBody>
      </p:sp>
      <p:sp>
        <p:nvSpPr>
          <p:cNvPr id="2" name="Title 1"/>
          <p:cNvSpPr>
            <a:spLocks noGrp="1"/>
          </p:cNvSpPr>
          <p:nvPr>
            <p:ph type="title"/>
          </p:nvPr>
        </p:nvSpPr>
        <p:spPr/>
        <p:txBody>
          <a:bodyPr/>
          <a:lstStyle/>
          <a:p>
            <a:r>
              <a:rPr lang="en-US" err="1"/>
              <a:t>Perceptrons</a:t>
            </a:r>
            <a:r>
              <a:rPr lang="en-US"/>
              <a:t> for decision making</a:t>
            </a:r>
          </a:p>
        </p:txBody>
      </p:sp>
      <p:pic>
        <p:nvPicPr>
          <p:cNvPr id="4" name="Content Placeholder 3"/>
          <p:cNvPicPr>
            <a:picLocks noGrp="1" noChangeAspect="1"/>
          </p:cNvPicPr>
          <p:nvPr>
            <p:ph idx="1"/>
          </p:nvPr>
        </p:nvPicPr>
        <p:blipFill>
          <a:blip r:embed="rId3"/>
          <a:stretch>
            <a:fillRect/>
          </a:stretch>
        </p:blipFill>
        <p:spPr>
          <a:xfrm>
            <a:off x="3524250" y="3028951"/>
            <a:ext cx="5143500" cy="2009775"/>
          </a:xfrm>
        </p:spPr>
      </p:pic>
      <p:sp>
        <p:nvSpPr>
          <p:cNvPr id="5" name="Rectangle 4"/>
          <p:cNvSpPr/>
          <p:nvPr/>
        </p:nvSpPr>
        <p:spPr>
          <a:xfrm>
            <a:off x="4724401" y="4896196"/>
            <a:ext cx="769763" cy="300082"/>
          </a:xfrm>
          <a:prstGeom prst="rect">
            <a:avLst/>
          </a:prstGeom>
        </p:spPr>
        <p:txBody>
          <a:bodyPr wrap="none">
            <a:spAutoFit/>
          </a:bodyPr>
          <a:lstStyle/>
          <a:p>
            <a:r>
              <a:rPr lang="en-US" sz="1350"/>
              <a:t>Layer 1</a:t>
            </a:r>
          </a:p>
        </p:txBody>
      </p:sp>
      <p:sp>
        <p:nvSpPr>
          <p:cNvPr id="13" name="Rectangle 12"/>
          <p:cNvSpPr/>
          <p:nvPr/>
        </p:nvSpPr>
        <p:spPr>
          <a:xfrm>
            <a:off x="5810251" y="5028532"/>
            <a:ext cx="769763" cy="300082"/>
          </a:xfrm>
          <a:prstGeom prst="rect">
            <a:avLst/>
          </a:prstGeom>
        </p:spPr>
        <p:txBody>
          <a:bodyPr wrap="none">
            <a:spAutoFit/>
          </a:bodyPr>
          <a:lstStyle/>
          <a:p>
            <a:r>
              <a:rPr lang="en-US" sz="1350"/>
              <a:t>Layer 2</a:t>
            </a:r>
          </a:p>
        </p:txBody>
      </p:sp>
      <p:sp>
        <p:nvSpPr>
          <p:cNvPr id="14" name="Rectangle 13"/>
          <p:cNvSpPr/>
          <p:nvPr/>
        </p:nvSpPr>
        <p:spPr>
          <a:xfrm>
            <a:off x="7010401" y="4229100"/>
            <a:ext cx="769763" cy="300082"/>
          </a:xfrm>
          <a:prstGeom prst="rect">
            <a:avLst/>
          </a:prstGeom>
        </p:spPr>
        <p:txBody>
          <a:bodyPr wrap="none">
            <a:spAutoFit/>
          </a:bodyPr>
          <a:lstStyle/>
          <a:p>
            <a:r>
              <a:rPr lang="en-US" sz="1350"/>
              <a:t>Layer 3</a:t>
            </a:r>
          </a:p>
        </p:txBody>
      </p:sp>
      <p:sp>
        <p:nvSpPr>
          <p:cNvPr id="6" name="TextBox 5"/>
          <p:cNvSpPr txBox="1"/>
          <p:nvPr/>
        </p:nvSpPr>
        <p:spPr>
          <a:xfrm>
            <a:off x="2327225" y="5167034"/>
            <a:ext cx="2800350" cy="715581"/>
          </a:xfrm>
          <a:prstGeom prst="rect">
            <a:avLst/>
          </a:prstGeom>
          <a:noFill/>
        </p:spPr>
        <p:txBody>
          <a:bodyPr wrap="square" rtlCol="0">
            <a:spAutoFit/>
          </a:bodyPr>
          <a:lstStyle/>
          <a:p>
            <a:pPr algn="ctr"/>
            <a:r>
              <a:rPr lang="en-US" sz="1350"/>
              <a:t>1st layer makes 3 simple decisions</a:t>
            </a:r>
            <a:br>
              <a:rPr lang="en-US" sz="1350"/>
            </a:br>
            <a:r>
              <a:rPr lang="en-US" sz="1350"/>
              <a:t>by weighing the input evidence</a:t>
            </a:r>
          </a:p>
        </p:txBody>
      </p:sp>
      <p:sp>
        <p:nvSpPr>
          <p:cNvPr id="15" name="TextBox 14"/>
          <p:cNvSpPr txBox="1"/>
          <p:nvPr/>
        </p:nvSpPr>
        <p:spPr>
          <a:xfrm>
            <a:off x="6168040" y="5317163"/>
            <a:ext cx="2800350" cy="715581"/>
          </a:xfrm>
          <a:prstGeom prst="rect">
            <a:avLst/>
          </a:prstGeom>
          <a:noFill/>
        </p:spPr>
        <p:txBody>
          <a:bodyPr wrap="square" rtlCol="0">
            <a:spAutoFit/>
          </a:bodyPr>
          <a:lstStyle/>
          <a:p>
            <a:pPr algn="ctr"/>
            <a:r>
              <a:rPr lang="en-US" sz="1350"/>
              <a:t>2nd layer makes a decision by weighing up the results from the 1</a:t>
            </a:r>
            <a:r>
              <a:rPr lang="en-US" sz="1350" baseline="30000"/>
              <a:t>st</a:t>
            </a:r>
            <a:r>
              <a:rPr lang="en-US" sz="1350"/>
              <a:t> layer of decision-making</a:t>
            </a:r>
          </a:p>
        </p:txBody>
      </p:sp>
      <p:sp>
        <p:nvSpPr>
          <p:cNvPr id="16" name="TextBox 15"/>
          <p:cNvSpPr txBox="1"/>
          <p:nvPr/>
        </p:nvSpPr>
        <p:spPr>
          <a:xfrm>
            <a:off x="7568215" y="4412738"/>
            <a:ext cx="2800350" cy="715581"/>
          </a:xfrm>
          <a:prstGeom prst="rect">
            <a:avLst/>
          </a:prstGeom>
          <a:noFill/>
        </p:spPr>
        <p:txBody>
          <a:bodyPr wrap="square" rtlCol="0">
            <a:spAutoFit/>
          </a:bodyPr>
          <a:lstStyle/>
          <a:p>
            <a:pPr algn="ctr"/>
            <a:r>
              <a:rPr lang="en-US" sz="1350"/>
              <a:t>Complex decisions can be made by the perceptron in the third layer</a:t>
            </a:r>
          </a:p>
        </p:txBody>
      </p:sp>
    </p:spTree>
    <p:extLst>
      <p:ext uri="{BB962C8B-B14F-4D97-AF65-F5344CB8AC3E}">
        <p14:creationId xmlns:p14="http://schemas.microsoft.com/office/powerpoint/2010/main" val="34362568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1809750" y="1943100"/>
            <a:ext cx="8534400" cy="40767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a:t>Weights, bias and dot products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3257551"/>
            <a:ext cx="2171700" cy="40033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5785E03-FA48-E04B-B70D-F217B693EEF7}"/>
                  </a:ext>
                </a:extLst>
              </p:cNvPr>
              <p:cNvSpPr txBox="1"/>
              <p:nvPr/>
            </p:nvSpPr>
            <p:spPr>
              <a:xfrm>
                <a:off x="1809750" y="4729425"/>
                <a:ext cx="4229428"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rPr>
                                <m:t> </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threshold</m:t>
                              </m:r>
                            </m:e>
                            <m:e>
                              <m:r>
                                <a:rPr lang="en-US">
                                  <a:latin typeface="Cambria Math" panose="02040503050406030204" pitchFamily="18" charset="0"/>
                                </a:rPr>
                                <m:t>1         </m:t>
                              </m:r>
                              <m:r>
                                <m:rPr>
                                  <m:sty m:val="p"/>
                                </m:rPr>
                                <a:rPr lang="en-US">
                                  <a:latin typeface="Cambria Math" panose="02040503050406030204" pitchFamily="18" charset="0"/>
                                </a:rPr>
                                <m:t>if</m:t>
                              </m:r>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j</m:t>
                                  </m:r>
                                </m:sub>
                                <m:sup/>
                                <m:e>
                                  <m:r>
                                    <m:rPr>
                                      <m:sty m:val="p"/>
                                    </m:rPr>
                                    <a:rPr lang="en-US">
                                      <a:latin typeface="Cambria Math" panose="02040503050406030204" pitchFamily="18" charset="0"/>
                                    </a:rPr>
                                    <m:t>w</m:t>
                                  </m:r>
                                  <m:r>
                                    <m:rPr>
                                      <m:sty m:val="p"/>
                                    </m:rPr>
                                    <a:rPr lang="en-US" baseline="-25000">
                                      <a:latin typeface="Cambria Math" panose="02040503050406030204" pitchFamily="18" charset="0"/>
                                    </a:rPr>
                                    <m:t>j</m:t>
                                  </m:r>
                                  <m:r>
                                    <m:rPr>
                                      <m:sty m:val="p"/>
                                    </m:rPr>
                                    <a:rPr lang="en-US">
                                      <a:latin typeface="Cambria Math" panose="02040503050406030204" pitchFamily="18" charset="0"/>
                                    </a:rPr>
                                    <m:t>x</m:t>
                                  </m:r>
                                  <m:r>
                                    <m:rPr>
                                      <m:sty m:val="p"/>
                                    </m:rPr>
                                    <a:rPr lang="en-US" baseline="-25000">
                                      <a:latin typeface="Cambria Math" panose="02040503050406030204" pitchFamily="18" charset="0"/>
                                    </a:rPr>
                                    <m:t>j</m:t>
                                  </m:r>
                                </m:e>
                              </m:nary>
                              <m:r>
                                <a:rPr lang="en-US">
                                  <a:latin typeface="Cambria Math" panose="02040503050406030204" pitchFamily="18" charset="0"/>
                                  <a:ea typeface="Cambria Math" panose="02040503050406030204" pitchFamily="18" charset="0"/>
                                </a:rPr>
                                <m:t>&gt;</m:t>
                              </m:r>
                              <m:r>
                                <m:rPr>
                                  <m:sty m:val="p"/>
                                </m:rPr>
                                <a:rPr lang="en-US">
                                  <a:latin typeface="Cambria Math" panose="02040503050406030204" pitchFamily="18" charset="0"/>
                                  <a:ea typeface="Cambria Math" panose="02040503050406030204" pitchFamily="18" charset="0"/>
                                </a:rPr>
                                <m:t>threshold</m:t>
                              </m:r>
                            </m:e>
                          </m:eqArr>
                        </m:e>
                      </m:d>
                      <m:r>
                        <a:rPr lang="en-US">
                          <a:latin typeface="Cambria Math" panose="02040503050406030204" pitchFamily="18" charset="0"/>
                        </a:rPr>
                        <m:t>  </m:t>
                      </m:r>
                    </m:oMath>
                  </m:oMathPara>
                </a14:m>
                <a:endParaRPr lang="en-US" dirty="0"/>
              </a:p>
            </p:txBody>
          </p:sp>
        </mc:Choice>
        <mc:Fallback xmlns="">
          <p:sp>
            <p:nvSpPr>
              <p:cNvPr id="7" name="TextBox 6">
                <a:extLst>
                  <a:ext uri="{FF2B5EF4-FFF2-40B4-BE49-F238E27FC236}">
                    <a16:creationId xmlns:a16="http://schemas.microsoft.com/office/drawing/2014/main" id="{55785E03-FA48-E04B-B70D-F217B693EEF7}"/>
                  </a:ext>
                </a:extLst>
              </p:cNvPr>
              <p:cNvSpPr txBox="1">
                <a:spLocks noRot="1" noChangeAspect="1" noMove="1" noResize="1" noEditPoints="1" noAdjustHandles="1" noChangeArrowheads="1" noChangeShapeType="1" noTextEdit="1"/>
              </p:cNvSpPr>
              <p:nvPr/>
            </p:nvSpPr>
            <p:spPr>
              <a:xfrm>
                <a:off x="1809750" y="4729425"/>
                <a:ext cx="4229428" cy="1248547"/>
              </a:xfrm>
              <a:prstGeom prst="rect">
                <a:avLst/>
              </a:prstGeom>
              <a:blipFill>
                <a:blip r:embed="rId4"/>
                <a:stretch>
                  <a:fillRect t="-78788" r="-599" b="-10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59DBB-CC87-224E-AC7F-E6539BEEE00A}"/>
                  </a:ext>
                </a:extLst>
              </p:cNvPr>
              <p:cNvSpPr txBox="1"/>
              <p:nvPr/>
            </p:nvSpPr>
            <p:spPr>
              <a:xfrm>
                <a:off x="6629401" y="4972340"/>
                <a:ext cx="353019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output</m:t>
                      </m:r>
                      <m:r>
                        <a:rPr lang="en-US">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0        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≤0</m:t>
                              </m:r>
                            </m:e>
                            <m:e>
                              <m:r>
                                <a:rPr lang="en-US">
                                  <a:latin typeface="Cambria Math" panose="02040503050406030204" pitchFamily="18" charset="0"/>
                                </a:rPr>
                                <m:t>1         </m:t>
                              </m:r>
                              <m:r>
                                <m:rPr>
                                  <m:sty m:val="p"/>
                                </m:rPr>
                                <a:rPr lang="en-US">
                                  <a:latin typeface="Cambria Math" panose="02040503050406030204" pitchFamily="18" charset="0"/>
                                </a:rPr>
                                <m:t>if</m:t>
                              </m:r>
                              <m:r>
                                <a:rPr lang="en-US">
                                  <a:latin typeface="Cambria Math" panose="02040503050406030204" pitchFamily="18" charset="0"/>
                                </a:rPr>
                                <m:t>  </m:t>
                              </m:r>
                              <m:r>
                                <m:rPr>
                                  <m:sty m:val="p"/>
                                </m:rPr>
                                <a:rPr lang="en-US">
                                  <a:latin typeface="Cambria Math" panose="02040503050406030204" pitchFamily="18" charset="0"/>
                                </a:rPr>
                                <m:t>w</m:t>
                              </m:r>
                              <m:r>
                                <a:rPr lang="en-US">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 &gt;0</m:t>
                              </m:r>
                            </m:e>
                          </m:eqArr>
                        </m:e>
                      </m:d>
                      <m:r>
                        <a:rPr lang="en-US">
                          <a:latin typeface="Cambria Math" panose="02040503050406030204" pitchFamily="18" charset="0"/>
                        </a:rPr>
                        <m:t>  </m:t>
                      </m:r>
                    </m:oMath>
                  </m:oMathPara>
                </a14:m>
                <a:endParaRPr lang="en-US" dirty="0"/>
              </a:p>
            </p:txBody>
          </p:sp>
        </mc:Choice>
        <mc:Fallback xmlns="">
          <p:sp>
            <p:nvSpPr>
              <p:cNvPr id="9" name="TextBox 8">
                <a:extLst>
                  <a:ext uri="{FF2B5EF4-FFF2-40B4-BE49-F238E27FC236}">
                    <a16:creationId xmlns:a16="http://schemas.microsoft.com/office/drawing/2014/main" id="{C7F59DBB-CC87-224E-AC7F-E6539BEEE00A}"/>
                  </a:ext>
                </a:extLst>
              </p:cNvPr>
              <p:cNvSpPr txBox="1">
                <a:spLocks noRot="1" noChangeAspect="1" noMove="1" noResize="1" noEditPoints="1" noAdjustHandles="1" noChangeArrowheads="1" noChangeShapeType="1" noTextEdit="1"/>
              </p:cNvSpPr>
              <p:nvPr/>
            </p:nvSpPr>
            <p:spPr>
              <a:xfrm>
                <a:off x="6629401" y="4972340"/>
                <a:ext cx="3530197" cy="617861"/>
              </a:xfrm>
              <a:prstGeom prst="rect">
                <a:avLst/>
              </a:prstGeom>
              <a:blipFill>
                <a:blip r:embed="rId5"/>
                <a:stretch>
                  <a:fillRect l="-3584" t="-224000" r="-1792" b="-322000"/>
                </a:stretch>
              </a:blipFill>
            </p:spPr>
            <p:txBody>
              <a:bodyPr/>
              <a:lstStyle/>
              <a:p>
                <a:r>
                  <a:rPr lang="en-US">
                    <a:noFill/>
                  </a:rPr>
                  <a:t> </a:t>
                </a:r>
              </a:p>
            </p:txBody>
          </p:sp>
        </mc:Fallback>
      </mc:AlternateContent>
    </p:spTree>
    <p:extLst>
      <p:ext uri="{BB962C8B-B14F-4D97-AF65-F5344CB8AC3E}">
        <p14:creationId xmlns:p14="http://schemas.microsoft.com/office/powerpoint/2010/main" val="2012618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Logical functions</a:t>
            </a:r>
          </a:p>
        </p:txBody>
      </p:sp>
      <p:sp>
        <p:nvSpPr>
          <p:cNvPr id="3" name="Content Placeholder 2"/>
          <p:cNvSpPr>
            <a:spLocks noGrp="1"/>
          </p:cNvSpPr>
          <p:nvPr>
            <p:ph idx="1"/>
          </p:nvPr>
        </p:nvSpPr>
        <p:spPr/>
        <p:txBody>
          <a:bodyPr/>
          <a:lstStyle/>
          <a:p>
            <a:r>
              <a:rPr lang="en-US"/>
              <a:t>Networks of </a:t>
            </a:r>
            <a:r>
              <a:rPr lang="en-US" err="1"/>
              <a:t>perceptrons</a:t>
            </a:r>
            <a:r>
              <a:rPr lang="en-US"/>
              <a:t> to compute </a:t>
            </a:r>
            <a:r>
              <a:rPr lang="en-US" i="1"/>
              <a:t>any</a:t>
            </a:r>
            <a:r>
              <a:rPr lang="en-US"/>
              <a:t> logical function</a:t>
            </a:r>
          </a:p>
          <a:p>
            <a:r>
              <a:rPr lang="en-US"/>
              <a:t>We can build any computation up out of NAND gates.  </a:t>
            </a:r>
          </a:p>
          <a:p>
            <a:r>
              <a:rPr lang="en-US"/>
              <a:t>For example, a circuit which adds two bits x</a:t>
            </a:r>
            <a:r>
              <a:rPr lang="en-US" baseline="-25000"/>
              <a:t>1</a:t>
            </a:r>
            <a:r>
              <a:rPr lang="en-US"/>
              <a:t> and x</a:t>
            </a:r>
            <a:r>
              <a:rPr lang="en-US" baseline="-25000"/>
              <a:t>2</a:t>
            </a:r>
            <a:endParaRPr lang="en-US"/>
          </a:p>
        </p:txBody>
      </p:sp>
      <p:pic>
        <p:nvPicPr>
          <p:cNvPr id="8" name="Picture 7"/>
          <p:cNvPicPr>
            <a:picLocks noChangeAspect="1"/>
          </p:cNvPicPr>
          <p:nvPr/>
        </p:nvPicPr>
        <p:blipFill>
          <a:blip r:embed="rId3"/>
          <a:stretch>
            <a:fillRect/>
          </a:stretch>
        </p:blipFill>
        <p:spPr>
          <a:xfrm>
            <a:off x="1638300" y="4000500"/>
            <a:ext cx="3885100" cy="1200150"/>
          </a:xfrm>
          <a:prstGeom prst="rect">
            <a:avLst/>
          </a:prstGeom>
        </p:spPr>
      </p:pic>
      <p:pic>
        <p:nvPicPr>
          <p:cNvPr id="9" name="Picture 8"/>
          <p:cNvPicPr>
            <a:picLocks noChangeAspect="1"/>
          </p:cNvPicPr>
          <p:nvPr/>
        </p:nvPicPr>
        <p:blipFill>
          <a:blip r:embed="rId4"/>
          <a:stretch>
            <a:fillRect/>
          </a:stretch>
        </p:blipFill>
        <p:spPr>
          <a:xfrm>
            <a:off x="6038851" y="3678438"/>
            <a:ext cx="4486275" cy="1990725"/>
          </a:xfrm>
          <a:prstGeom prst="rect">
            <a:avLst/>
          </a:prstGeom>
        </p:spPr>
      </p:pic>
      <p:sp>
        <p:nvSpPr>
          <p:cNvPr id="10" name="TextBox 9"/>
          <p:cNvSpPr txBox="1"/>
          <p:nvPr/>
        </p:nvSpPr>
        <p:spPr>
          <a:xfrm>
            <a:off x="6768579" y="5732155"/>
            <a:ext cx="3515707" cy="300082"/>
          </a:xfrm>
          <a:prstGeom prst="rect">
            <a:avLst/>
          </a:prstGeom>
          <a:noFill/>
        </p:spPr>
        <p:txBody>
          <a:bodyPr wrap="none" rtlCol="0">
            <a:spAutoFit/>
          </a:bodyPr>
          <a:lstStyle/>
          <a:p>
            <a:pPr algn="ctr"/>
            <a:r>
              <a:rPr lang="en-US" sz="1350"/>
              <a:t>All unlabeled weights are -2, all biases =3.</a:t>
            </a:r>
          </a:p>
        </p:txBody>
      </p:sp>
    </p:spTree>
    <p:extLst>
      <p:ext uri="{BB962C8B-B14F-4D97-AF65-F5344CB8AC3E}">
        <p14:creationId xmlns:p14="http://schemas.microsoft.com/office/powerpoint/2010/main" val="1501291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sp>
        <p:nvSpPr>
          <p:cNvPr id="3" name="Content Placeholder 2"/>
          <p:cNvSpPr>
            <a:spLocks noGrp="1"/>
          </p:cNvSpPr>
          <p:nvPr>
            <p:ph idx="1"/>
          </p:nvPr>
        </p:nvSpPr>
        <p:spPr/>
        <p:txBody>
          <a:bodyPr/>
          <a:lstStyle/>
          <a:p>
            <a:r>
              <a:rPr lang="en-US" dirty="0"/>
              <a:t>A single neural unit cannot be used to compute the XOR function</a:t>
            </a:r>
          </a:p>
        </p:txBody>
      </p:sp>
      <p:graphicFrame>
        <p:nvGraphicFramePr>
          <p:cNvPr id="5" name="Table 4">
            <a:extLst>
              <a:ext uri="{FF2B5EF4-FFF2-40B4-BE49-F238E27FC236}">
                <a16:creationId xmlns:a16="http://schemas.microsoft.com/office/drawing/2014/main" id="{30D9114B-56A9-D544-AE14-EDAC930827C8}"/>
              </a:ext>
            </a:extLst>
          </p:cNvPr>
          <p:cNvGraphicFramePr>
            <a:graphicFrameLocks noGrp="1"/>
          </p:cNvGraphicFramePr>
          <p:nvPr/>
        </p:nvGraphicFramePr>
        <p:xfrm>
          <a:off x="262128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6" name="TextBox 5">
            <a:extLst>
              <a:ext uri="{FF2B5EF4-FFF2-40B4-BE49-F238E27FC236}">
                <a16:creationId xmlns:a16="http://schemas.microsoft.com/office/drawing/2014/main" id="{6DCE820B-3B4D-9B4E-B873-76110F617B20}"/>
              </a:ext>
            </a:extLst>
          </p:cNvPr>
          <p:cNvSpPr txBox="1"/>
          <p:nvPr/>
        </p:nvSpPr>
        <p:spPr>
          <a:xfrm>
            <a:off x="3200400" y="2678668"/>
            <a:ext cx="1066800" cy="369332"/>
          </a:xfrm>
          <a:prstGeom prst="rect">
            <a:avLst/>
          </a:prstGeom>
          <a:noFill/>
        </p:spPr>
        <p:txBody>
          <a:bodyPr wrap="square" rtlCol="0">
            <a:spAutoFit/>
          </a:bodyPr>
          <a:lstStyle/>
          <a:p>
            <a:r>
              <a:rPr lang="en-US" b="1" dirty="0">
                <a:latin typeface="Cambria" panose="02040503050406030204" pitchFamily="18" charset="0"/>
              </a:rPr>
              <a:t>AND</a:t>
            </a:r>
          </a:p>
        </p:txBody>
      </p:sp>
      <p:graphicFrame>
        <p:nvGraphicFramePr>
          <p:cNvPr id="9" name="Table 8">
            <a:extLst>
              <a:ext uri="{FF2B5EF4-FFF2-40B4-BE49-F238E27FC236}">
                <a16:creationId xmlns:a16="http://schemas.microsoft.com/office/drawing/2014/main" id="{4BE7A72A-1A4A-D74F-BBED-00003B139039}"/>
              </a:ext>
            </a:extLst>
          </p:cNvPr>
          <p:cNvGraphicFramePr>
            <a:graphicFrameLocks noGrp="1"/>
          </p:cNvGraphicFramePr>
          <p:nvPr/>
        </p:nvGraphicFramePr>
        <p:xfrm>
          <a:off x="502920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graphicFrame>
        <p:nvGraphicFramePr>
          <p:cNvPr id="10" name="Table 9">
            <a:extLst>
              <a:ext uri="{FF2B5EF4-FFF2-40B4-BE49-F238E27FC236}">
                <a16:creationId xmlns:a16="http://schemas.microsoft.com/office/drawing/2014/main" id="{3BA67138-AB83-DA4A-9121-EDEFEFE5CC99}"/>
              </a:ext>
            </a:extLst>
          </p:cNvPr>
          <p:cNvGraphicFramePr>
            <a:graphicFrameLocks noGrp="1"/>
          </p:cNvGraphicFramePr>
          <p:nvPr/>
        </p:nvGraphicFramePr>
        <p:xfrm>
          <a:off x="7437120" y="3048000"/>
          <a:ext cx="1828800" cy="1849120"/>
        </p:xfrm>
        <a:graphic>
          <a:graphicData uri="http://schemas.openxmlformats.org/drawingml/2006/table">
            <a:tbl>
              <a:tblPr firstRow="1" bandRow="1">
                <a:tableStyleId>{5940675A-B579-460E-94D1-54222C63F5DA}</a:tableStyleId>
              </a:tblPr>
              <a:tblGrid>
                <a:gridCol w="609600">
                  <a:extLst>
                    <a:ext uri="{9D8B030D-6E8A-4147-A177-3AD203B41FA5}">
                      <a16:colId xmlns:a16="http://schemas.microsoft.com/office/drawing/2014/main" val="2227220809"/>
                    </a:ext>
                  </a:extLst>
                </a:gridCol>
                <a:gridCol w="670560">
                  <a:extLst>
                    <a:ext uri="{9D8B030D-6E8A-4147-A177-3AD203B41FA5}">
                      <a16:colId xmlns:a16="http://schemas.microsoft.com/office/drawing/2014/main" val="3916910633"/>
                    </a:ext>
                  </a:extLst>
                </a:gridCol>
                <a:gridCol w="548640">
                  <a:extLst>
                    <a:ext uri="{9D8B030D-6E8A-4147-A177-3AD203B41FA5}">
                      <a16:colId xmlns:a16="http://schemas.microsoft.com/office/drawing/2014/main" val="2760544885"/>
                    </a:ext>
                  </a:extLst>
                </a:gridCol>
              </a:tblGrid>
              <a:tr h="0">
                <a:tc>
                  <a:txBody>
                    <a:bodyPr/>
                    <a:lstStyle/>
                    <a:p>
                      <a:pPr algn="ctr"/>
                      <a:r>
                        <a:rPr lang="en-US" b="1" dirty="0">
                          <a:latin typeface="Cambria" panose="02040503050406030204" pitchFamily="18" charset="0"/>
                        </a:rPr>
                        <a:t>x1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x2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b="1" dirty="0">
                          <a:latin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882050"/>
                  </a:ext>
                </a:extLst>
              </a:tr>
              <a:tr h="370840">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263721"/>
                  </a:ext>
                </a:extLst>
              </a:tr>
              <a:tr h="370840">
                <a:tc>
                  <a:txBody>
                    <a:bodyPr/>
                    <a:lstStyle/>
                    <a:p>
                      <a:pPr algn="ctr"/>
                      <a:r>
                        <a:rPr lang="en-US" dirty="0">
                          <a:latin typeface="Cambria" panose="02040503050406030204" pitchFamily="18" charset="0"/>
                        </a:rPr>
                        <a:t>0</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8073136"/>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546514"/>
                  </a:ext>
                </a:extLst>
              </a:tr>
              <a:tr h="370840">
                <a:tc>
                  <a:txBody>
                    <a:bodyPr/>
                    <a:lstStyle/>
                    <a:p>
                      <a:pPr algn="ctr"/>
                      <a:r>
                        <a:rPr lang="en-US" dirty="0">
                          <a:latin typeface="Cambria" panose="02040503050406030204" pitchFamily="18" charset="0"/>
                        </a:rPr>
                        <a:t>1</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a:latin typeface="Cambria" panose="02040503050406030204" pitchFamily="18" charset="0"/>
                        </a:rPr>
                        <a:t>0</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6466"/>
                  </a:ext>
                </a:extLst>
              </a:tr>
            </a:tbl>
          </a:graphicData>
        </a:graphic>
      </p:graphicFrame>
      <p:sp>
        <p:nvSpPr>
          <p:cNvPr id="11" name="TextBox 10">
            <a:extLst>
              <a:ext uri="{FF2B5EF4-FFF2-40B4-BE49-F238E27FC236}">
                <a16:creationId xmlns:a16="http://schemas.microsoft.com/office/drawing/2014/main" id="{479DF7DC-6939-B642-B7E2-F14B8C3375A9}"/>
              </a:ext>
            </a:extLst>
          </p:cNvPr>
          <p:cNvSpPr txBox="1"/>
          <p:nvPr/>
        </p:nvSpPr>
        <p:spPr>
          <a:xfrm>
            <a:off x="5646686" y="2693970"/>
            <a:ext cx="677915" cy="369332"/>
          </a:xfrm>
          <a:prstGeom prst="rect">
            <a:avLst/>
          </a:prstGeom>
          <a:noFill/>
        </p:spPr>
        <p:txBody>
          <a:bodyPr wrap="square" rtlCol="0">
            <a:spAutoFit/>
          </a:bodyPr>
          <a:lstStyle/>
          <a:p>
            <a:r>
              <a:rPr lang="en-US" b="1" dirty="0">
                <a:latin typeface="Cambria" panose="02040503050406030204" pitchFamily="18" charset="0"/>
              </a:rPr>
              <a:t>OR</a:t>
            </a:r>
          </a:p>
        </p:txBody>
      </p:sp>
      <p:sp>
        <p:nvSpPr>
          <p:cNvPr id="12" name="TextBox 11">
            <a:extLst>
              <a:ext uri="{FF2B5EF4-FFF2-40B4-BE49-F238E27FC236}">
                <a16:creationId xmlns:a16="http://schemas.microsoft.com/office/drawing/2014/main" id="{00C6C033-DB8D-F147-8B3E-0C4D78B1F45B}"/>
              </a:ext>
            </a:extLst>
          </p:cNvPr>
          <p:cNvSpPr txBox="1"/>
          <p:nvPr/>
        </p:nvSpPr>
        <p:spPr>
          <a:xfrm>
            <a:off x="7957378" y="2693970"/>
            <a:ext cx="1066800" cy="369332"/>
          </a:xfrm>
          <a:prstGeom prst="rect">
            <a:avLst/>
          </a:prstGeom>
          <a:noFill/>
        </p:spPr>
        <p:txBody>
          <a:bodyPr wrap="square" rtlCol="0">
            <a:spAutoFit/>
          </a:bodyPr>
          <a:lstStyle/>
          <a:p>
            <a:r>
              <a:rPr lang="en-US" b="1" dirty="0">
                <a:latin typeface="Cambria" panose="02040503050406030204" pitchFamily="18" charset="0"/>
              </a:rPr>
              <a:t>XOR</a:t>
            </a:r>
          </a:p>
        </p:txBody>
      </p:sp>
    </p:spTree>
    <p:extLst>
      <p:ext uri="{BB962C8B-B14F-4D97-AF65-F5344CB8AC3E}">
        <p14:creationId xmlns:p14="http://schemas.microsoft.com/office/powerpoint/2010/main" val="3617091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Problem</a:t>
            </a:r>
          </a:p>
        </p:txBody>
      </p:sp>
      <p:pic>
        <p:nvPicPr>
          <p:cNvPr id="4" name="Content Placeholder 3"/>
          <p:cNvPicPr>
            <a:picLocks noGrp="1" noChangeAspect="1"/>
          </p:cNvPicPr>
          <p:nvPr>
            <p:ph idx="1"/>
          </p:nvPr>
        </p:nvPicPr>
        <p:blipFill>
          <a:blip r:embed="rId3"/>
          <a:stretch>
            <a:fillRect/>
          </a:stretch>
        </p:blipFill>
        <p:spPr>
          <a:xfrm>
            <a:off x="2095342" y="2438401"/>
            <a:ext cx="7795419" cy="2893145"/>
          </a:xfrm>
          <a:prstGeom prst="rect">
            <a:avLst/>
          </a:prstGeom>
        </p:spPr>
      </p:pic>
    </p:spTree>
    <p:extLst>
      <p:ext uri="{BB962C8B-B14F-4D97-AF65-F5344CB8AC3E}">
        <p14:creationId xmlns:p14="http://schemas.microsoft.com/office/powerpoint/2010/main" val="15571201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4" name="Content Placeholder 3"/>
          <p:cNvPicPr>
            <a:picLocks noGrp="1" noChangeAspect="1"/>
          </p:cNvPicPr>
          <p:nvPr>
            <p:ph idx="1"/>
          </p:nvPr>
        </p:nvPicPr>
        <p:blipFill>
          <a:blip r:embed="rId3"/>
          <a:stretch>
            <a:fillRect/>
          </a:stretch>
        </p:blipFill>
        <p:spPr>
          <a:xfrm>
            <a:off x="3697772" y="2362200"/>
            <a:ext cx="5621064" cy="3276600"/>
          </a:xfrm>
          <a:prstGeom prst="rect">
            <a:avLst/>
          </a:prstGeom>
        </p:spPr>
      </p:pic>
    </p:spTree>
    <p:extLst>
      <p:ext uri="{BB962C8B-B14F-4D97-AF65-F5344CB8AC3E}">
        <p14:creationId xmlns:p14="http://schemas.microsoft.com/office/powerpoint/2010/main" val="22539688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XOR Solution</a:t>
            </a:r>
          </a:p>
        </p:txBody>
      </p:sp>
      <p:pic>
        <p:nvPicPr>
          <p:cNvPr id="5" name="Picture 4"/>
          <p:cNvPicPr>
            <a:picLocks noChangeAspect="1"/>
          </p:cNvPicPr>
          <p:nvPr/>
        </p:nvPicPr>
        <p:blipFill>
          <a:blip r:embed="rId3"/>
          <a:stretch>
            <a:fillRect/>
          </a:stretch>
        </p:blipFill>
        <p:spPr>
          <a:xfrm>
            <a:off x="2346960" y="2362200"/>
            <a:ext cx="7725376" cy="3606800"/>
          </a:xfrm>
          <a:prstGeom prst="rect">
            <a:avLst/>
          </a:prstGeom>
        </p:spPr>
      </p:pic>
      <p:cxnSp>
        <p:nvCxnSpPr>
          <p:cNvPr id="7" name="Straight Connector 6"/>
          <p:cNvCxnSpPr/>
          <p:nvPr/>
        </p:nvCxnSpPr>
        <p:spPr>
          <a:xfrm flipV="1">
            <a:off x="6858000" y="3200400"/>
            <a:ext cx="3214336" cy="160020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0941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1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1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1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1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1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1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6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2575</TotalTime>
  <Words>10141</Words>
  <Application>Microsoft Macintosh PowerPoint</Application>
  <PresentationFormat>Widescreen</PresentationFormat>
  <Paragraphs>1381</Paragraphs>
  <Slides>101</Slides>
  <Notes>42</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3" baseType="lpstr">
      <vt:lpstr>Arial</vt:lpstr>
      <vt:lpstr>Calibri</vt:lpstr>
      <vt:lpstr>Cambria</vt:lpstr>
      <vt:lpstr>Cambria Math</vt:lpstr>
      <vt:lpstr>Courier New</vt:lpstr>
      <vt:lpstr>Helvetica</vt:lpstr>
      <vt:lpstr>Open Sans</vt:lpstr>
      <vt:lpstr>Open Sans SemiBold</vt:lpstr>
      <vt:lpstr>Times New Roman</vt:lpstr>
      <vt:lpstr>Wingdings</vt:lpstr>
      <vt:lpstr>Office Theme</vt:lpstr>
      <vt:lpstr>Photo Editor Photo</vt:lpstr>
      <vt:lpstr>Machine Learning</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What to Do About Errors</vt:lpstr>
      <vt:lpstr>PowerPoint Presentation</vt:lpstr>
      <vt:lpstr>Some (Simplified) Biology</vt:lpstr>
      <vt:lpstr>Linear Classifiers</vt:lpstr>
      <vt:lpstr>Feature Vectors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lpstr>Perceptrons</vt:lpstr>
      <vt:lpstr>Perceptrons</vt:lpstr>
      <vt:lpstr>Neuron</vt:lpstr>
      <vt:lpstr>Perceptron</vt:lpstr>
      <vt:lpstr>Perceptron</vt:lpstr>
      <vt:lpstr>Perceptrons for decision making</vt:lpstr>
      <vt:lpstr>Perceptrons for decision making</vt:lpstr>
      <vt:lpstr>Perceptrons for decision making</vt:lpstr>
      <vt:lpstr>Notational changes</vt:lpstr>
      <vt:lpstr>Learning weights from examples</vt:lpstr>
      <vt:lpstr>Binary Decision Rule</vt:lpstr>
      <vt:lpstr>Weight Updates</vt:lpstr>
      <vt:lpstr>Learning: Binary Perceptron</vt:lpstr>
      <vt:lpstr>Learning a Binary Perceptron</vt:lpstr>
      <vt:lpstr>TODO: Linear Algebra tutoral for MCIT students</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Maximum Step Size</vt:lpstr>
      <vt:lpstr>Linear Separators</vt:lpstr>
      <vt:lpstr>Support Vector Machines</vt:lpstr>
      <vt:lpstr>Non-Linear Separators</vt:lpstr>
      <vt:lpstr>Non-Linear Separators</vt:lpstr>
      <vt:lpstr>Classification: Comparison</vt:lpstr>
      <vt:lpstr>Perceptrons for decision making</vt:lpstr>
      <vt:lpstr>Weights, bias and dot products</vt:lpstr>
      <vt:lpstr>Logical functions</vt:lpstr>
      <vt:lpstr>The XOR problem</vt:lpstr>
      <vt:lpstr>The XOR Problem</vt:lpstr>
      <vt:lpstr>The XOR Solution</vt:lpstr>
      <vt:lpstr>The XOR Solution</vt:lpstr>
      <vt:lpstr>Activation Functions</vt:lpstr>
      <vt:lpstr>Activation Functions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Perceptrons</dc:title>
  <dc:creator>Callison-Burch, Christopher</dc:creator>
  <cp:lastModifiedBy>Callison-Burch, Christopher</cp:lastModifiedBy>
  <cp:revision>23</cp:revision>
  <dcterms:created xsi:type="dcterms:W3CDTF">2020-11-04T17:32:52Z</dcterms:created>
  <dcterms:modified xsi:type="dcterms:W3CDTF">2021-09-06T16:28:12Z</dcterms:modified>
</cp:coreProperties>
</file>